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5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6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7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4237" r:id="rId2"/>
    <p:sldMasterId id="2147484261" r:id="rId3"/>
    <p:sldMasterId id="2147484293" r:id="rId4"/>
    <p:sldMasterId id="2147484316" r:id="rId5"/>
    <p:sldMasterId id="2147484341" r:id="rId6"/>
    <p:sldMasterId id="2147484364" r:id="rId7"/>
    <p:sldMasterId id="2147484381" r:id="rId8"/>
  </p:sldMasterIdLst>
  <p:notesMasterIdLst>
    <p:notesMasterId r:id="rId38"/>
  </p:notesMasterIdLst>
  <p:sldIdLst>
    <p:sldId id="311" r:id="rId9"/>
    <p:sldId id="313" r:id="rId10"/>
    <p:sldId id="310" r:id="rId11"/>
    <p:sldId id="348" r:id="rId12"/>
    <p:sldId id="349" r:id="rId13"/>
    <p:sldId id="354" r:id="rId14"/>
    <p:sldId id="351" r:id="rId15"/>
    <p:sldId id="352" r:id="rId16"/>
    <p:sldId id="360" r:id="rId17"/>
    <p:sldId id="359" r:id="rId18"/>
    <p:sldId id="356" r:id="rId19"/>
    <p:sldId id="362" r:id="rId20"/>
    <p:sldId id="361" r:id="rId21"/>
    <p:sldId id="363" r:id="rId22"/>
    <p:sldId id="365" r:id="rId23"/>
    <p:sldId id="364" r:id="rId24"/>
    <p:sldId id="367" r:id="rId25"/>
    <p:sldId id="368" r:id="rId26"/>
    <p:sldId id="366" r:id="rId27"/>
    <p:sldId id="355" r:id="rId28"/>
    <p:sldId id="369" r:id="rId29"/>
    <p:sldId id="357" r:id="rId30"/>
    <p:sldId id="370" r:id="rId31"/>
    <p:sldId id="371" r:id="rId32"/>
    <p:sldId id="372" r:id="rId33"/>
    <p:sldId id="373" r:id="rId34"/>
    <p:sldId id="374" r:id="rId35"/>
    <p:sldId id="353" r:id="rId36"/>
    <p:sldId id="376" r:id="rId37"/>
  </p:sldIdLst>
  <p:sldSz cx="9144000" cy="6858000" type="screen4x3"/>
  <p:notesSz cx="7010400" cy="92360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pos="2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9FF"/>
    <a:srgbClr val="990000"/>
    <a:srgbClr val="7D110C"/>
    <a:srgbClr val="B30838"/>
    <a:srgbClr val="6D6E70"/>
    <a:srgbClr val="F3F3F3"/>
    <a:srgbClr val="F8F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4186" autoAdjust="0"/>
  </p:normalViewPr>
  <p:slideViewPr>
    <p:cSldViewPr>
      <p:cViewPr>
        <p:scale>
          <a:sx n="33" d="100"/>
          <a:sy n="33" d="100"/>
        </p:scale>
        <p:origin x="1287" y="549"/>
      </p:cViewPr>
      <p:guideLst>
        <p:guide orient="horz" pos="624"/>
        <p:guide pos="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-2016"/>
    </p:cViewPr>
  </p:sorterViewPr>
  <p:notesViewPr>
    <p:cSldViewPr>
      <p:cViewPr varScale="1">
        <p:scale>
          <a:sx n="66" d="100"/>
          <a:sy n="66" d="100"/>
        </p:scale>
        <p:origin x="1668575090" y="203629040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387136"/>
            <a:ext cx="5140960" cy="415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271"/>
            <a:ext cx="3037840" cy="46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774271"/>
            <a:ext cx="3037840" cy="46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pPr>
              <a:defRPr/>
            </a:pPr>
            <a:fld id="{D85F35A6-42B8-4D93-8810-66EDA79325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59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DD7977-8B4C-4CE8-AD5A-B3091F5FB569}" type="slidenum">
              <a:rPr lang="en-US" altLang="en-US" sz="1200" i="0" smtClean="0"/>
              <a:pPr/>
              <a:t>1</a:t>
            </a:fld>
            <a:endParaRPr lang="en-US" altLang="en-US" sz="1200" i="0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39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DD7977-8B4C-4CE8-AD5A-B3091F5FB569}" type="slidenum">
              <a:rPr lang="en-US" altLang="en-US" sz="1200" i="0" smtClean="0"/>
              <a:pPr/>
              <a:t>3</a:t>
            </a:fld>
            <a:endParaRPr lang="en-US" altLang="en-US" sz="1200" i="0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1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376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144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6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1828800" y="3886200"/>
            <a:ext cx="5486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2800" i="0" dirty="0" smtClean="0">
                <a:solidFill>
                  <a:schemeClr val="accent1"/>
                </a:solidFill>
              </a:rPr>
              <a:t>Paul Macklin, Ph.D.</a:t>
            </a:r>
          </a:p>
          <a:p>
            <a:pPr algn="ctr">
              <a:defRPr/>
            </a:pPr>
            <a:r>
              <a:rPr lang="en-US" altLang="en-US" sz="2000" i="0" dirty="0" smtClean="0"/>
              <a:t>Intelligent Systems Engineering</a:t>
            </a:r>
          </a:p>
          <a:p>
            <a:pPr algn="ctr">
              <a:defRPr/>
            </a:pPr>
            <a:r>
              <a:rPr lang="en-US" altLang="en-US" sz="2000" i="0" dirty="0" smtClean="0"/>
              <a:t>Indiana University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84048"/>
            <a:ext cx="8229600" cy="3200400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4800" b="1"/>
            </a:lvl2pPr>
            <a:lvl3pPr marL="914400" indent="0">
              <a:buFontTx/>
              <a:buNone/>
              <a:defRPr sz="4800" b="1"/>
            </a:lvl3pPr>
            <a:lvl4pPr marL="1371600" indent="0">
              <a:buFontTx/>
              <a:buNone/>
              <a:defRPr sz="4800" b="1"/>
            </a:lvl4pPr>
            <a:lvl5pPr marL="1828800" indent="0">
              <a:buFontTx/>
              <a:buNone/>
              <a:defRPr sz="4800" b="1"/>
            </a:lvl5pPr>
          </a:lstStyle>
          <a:p>
            <a:pPr lvl="0"/>
            <a:r>
              <a:rPr lang="en-US" dirty="0" smtClean="0"/>
              <a:t>Insert title here!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971800" y="5181600"/>
            <a:ext cx="3200400" cy="5486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 smtClean="0"/>
              <a:t>Insert date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30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36576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4510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0288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0288" y="1447800"/>
            <a:ext cx="4507992" cy="4724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22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left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69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5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032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229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60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8821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7244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74624"/>
            <a:ext cx="5486400" cy="4549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911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395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84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745162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74516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827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left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777240"/>
            <a:ext cx="4507992" cy="5394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03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98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486400" y="914400"/>
            <a:ext cx="36576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9644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i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731520"/>
            <a:ext cx="5486400" cy="5436306"/>
          </a:xfrm>
          <a:prstGeom prst="rect">
            <a:avLst/>
          </a:prstGeom>
        </p:spPr>
        <p:txBody>
          <a:bodyPr vert="horz"/>
          <a:lstStyle>
            <a:lvl1pPr marL="342900" indent="-3429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28575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1430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6002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20574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790A26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572000" y="6268878"/>
            <a:ext cx="4419600" cy="492443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algn="r" eaLnBrk="1" hangingPunct="1"/>
            <a:r>
              <a:rPr lang="en-US" sz="1800" b="1" i="0" dirty="0" smtClean="0">
                <a:solidFill>
                  <a:srgbClr val="F1AB1F"/>
                </a:solidFill>
                <a:latin typeface="Adobe Caslon Pro" pitchFamily="18" charset="0"/>
                <a:ea typeface="+mn-ea"/>
                <a:cs typeface="Arial" charset="0"/>
              </a:rPr>
              <a:t>USC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 Center </a:t>
            </a:r>
            <a:r>
              <a:rPr lang="en-US" sz="180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for 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Applied Molecular Medicine</a:t>
            </a:r>
          </a:p>
          <a:p>
            <a:pPr algn="r" eaLnBrk="1" hangingPunct="1"/>
            <a:r>
              <a:rPr lang="en-US" sz="14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camm.usc.edu</a:t>
            </a:r>
            <a:endParaRPr lang="en-US" sz="1400" i="0" dirty="0">
              <a:solidFill>
                <a:srgbClr val="990000"/>
              </a:solidFill>
              <a:latin typeface="Adobe Caslon Pro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58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i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731520"/>
            <a:ext cx="9144000" cy="5436306"/>
          </a:xfrm>
          <a:prstGeom prst="rect">
            <a:avLst/>
          </a:prstGeom>
        </p:spPr>
        <p:txBody>
          <a:bodyPr vert="horz"/>
          <a:lstStyle>
            <a:lvl1pPr marL="342900" indent="-3429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28575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1430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6002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20574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790A26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572000" y="6268878"/>
            <a:ext cx="4419600" cy="492443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algn="r" eaLnBrk="1" hangingPunct="1"/>
            <a:r>
              <a:rPr lang="en-US" sz="1800" b="1" i="0" dirty="0" smtClean="0">
                <a:solidFill>
                  <a:srgbClr val="F1AB1F"/>
                </a:solidFill>
                <a:latin typeface="Adobe Caslon Pro" pitchFamily="18" charset="0"/>
                <a:ea typeface="+mn-ea"/>
                <a:cs typeface="Arial" charset="0"/>
              </a:rPr>
              <a:t>USC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 Center </a:t>
            </a:r>
            <a:r>
              <a:rPr lang="en-US" sz="180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for 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Applied Molecular Medicine</a:t>
            </a:r>
          </a:p>
          <a:p>
            <a:pPr algn="r" eaLnBrk="1" hangingPunct="1"/>
            <a:r>
              <a:rPr lang="en-US" sz="14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camm.usc.edu</a:t>
            </a:r>
            <a:endParaRPr lang="en-US" sz="1400" i="0" dirty="0">
              <a:solidFill>
                <a:srgbClr val="990000"/>
              </a:solidFill>
              <a:latin typeface="Adobe Caslon Pro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365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i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790A26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572000" y="6268878"/>
            <a:ext cx="4419600" cy="492443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algn="r" eaLnBrk="1" hangingPunct="1"/>
            <a:r>
              <a:rPr lang="en-US" sz="1800" b="1" i="0" dirty="0" smtClean="0">
                <a:solidFill>
                  <a:srgbClr val="F1AB1F"/>
                </a:solidFill>
                <a:latin typeface="Adobe Caslon Pro" pitchFamily="18" charset="0"/>
                <a:ea typeface="+mn-ea"/>
                <a:cs typeface="Arial" charset="0"/>
              </a:rPr>
              <a:t>USC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 Center </a:t>
            </a:r>
            <a:r>
              <a:rPr lang="en-US" sz="180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for 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Applied Molecular Medicine</a:t>
            </a:r>
          </a:p>
          <a:p>
            <a:pPr algn="r" eaLnBrk="1" hangingPunct="1"/>
            <a:r>
              <a:rPr lang="en-US" sz="14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camm.usc.edu</a:t>
            </a:r>
            <a:endParaRPr lang="en-US" sz="1400" i="0" dirty="0">
              <a:solidFill>
                <a:srgbClr val="990000"/>
              </a:solidFill>
              <a:latin typeface="Adobe Caslon Pro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54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67000" y="3505200"/>
            <a:ext cx="3810000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 smtClean="0">
                <a:solidFill>
                  <a:srgbClr val="FFFFFF"/>
                </a:solidFill>
                <a:ea typeface="+mn-ea"/>
              </a:rPr>
              <a:t>December 2, 2011</a:t>
            </a:r>
            <a:endParaRPr lang="en-US" i="0" dirty="0">
              <a:solidFill>
                <a:srgbClr val="FFFFFF"/>
              </a:solidFill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4" y="315524"/>
            <a:ext cx="1179276" cy="827476"/>
          </a:xfrm>
          <a:prstGeom prst="rect">
            <a:avLst/>
          </a:prstGeom>
        </p:spPr>
      </p:pic>
      <p:pic>
        <p:nvPicPr>
          <p:cNvPr id="6" name="Picture 5" descr="Regular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9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Main 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17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6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a Comparison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27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Comparison - bigg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548640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4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a Comparison - bigg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2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Comparison - small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2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78226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a Comparison - small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0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 Comparison with Labe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1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a Comparison with Labels (text only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08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Transitio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5920"/>
            <a:ext cx="7315200" cy="320040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sz="4000"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84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 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56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8" name="Picture 7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19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Completely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696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Interior Slide Center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63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162050"/>
          </a:xfrm>
          <a:prstGeom prst="rect">
            <a:avLst/>
          </a:prstGeom>
          <a:solidFill>
            <a:srgbClr val="99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rgbClr val="FFCC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67055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990000"/>
                </a:solidFill>
              </a:defRPr>
            </a:lvl1pPr>
            <a:lvl2pPr marL="457200" indent="0">
              <a:buNone/>
              <a:defRPr>
                <a:solidFill>
                  <a:srgbClr val="990000"/>
                </a:solidFill>
              </a:defRPr>
            </a:lvl2pPr>
          </a:lstStyle>
          <a:p>
            <a:pPr lvl="1"/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524000"/>
            <a:ext cx="3236913" cy="44196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8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r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1824228" y="231775"/>
            <a:ext cx="5486400" cy="41148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1820863" y="50625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20863" y="44958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10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219200"/>
            <a:ext cx="7315200" cy="36576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 smtClean="0"/>
              <a:t>Insert transition text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0243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75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6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23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_and_Botto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87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229600" cy="32956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9431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02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81149"/>
            <a:ext cx="8229600" cy="329565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03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96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2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" y="137160"/>
            <a:ext cx="9052560" cy="603504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99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6018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6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39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31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0680" y="777240"/>
            <a:ext cx="3657600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83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81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0288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0288" y="1447800"/>
            <a:ext cx="4507992" cy="4724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46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left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14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90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721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5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a Comparison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sz="4400" dirty="0">
              <a:solidFill>
                <a:srgbClr val="990000"/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51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229600" cy="32956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9431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10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81149"/>
            <a:ext cx="8229600" cy="329565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2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24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05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" y="137160"/>
            <a:ext cx="9052560" cy="603504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3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81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39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50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0680" y="777240"/>
            <a:ext cx="3657600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56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4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0288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0288" y="1447800"/>
            <a:ext cx="4507992" cy="4724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82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125413"/>
            <a:ext cx="8783637" cy="1141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1557338"/>
            <a:ext cx="4314825" cy="5110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6613" y="1557338"/>
            <a:ext cx="4316412" cy="5110162"/>
          </a:xfrm>
        </p:spPr>
        <p:txBody>
          <a:bodyPr/>
          <a:lstStyle/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169899582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left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3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62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46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67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06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a Comparison - bigg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sz="4400" dirty="0">
              <a:solidFill>
                <a:srgbClr val="990000"/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59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sz="4400" dirty="0">
              <a:solidFill>
                <a:srgbClr val="990000"/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92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0288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0288" y="1447800"/>
            <a:ext cx="4507992" cy="4724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117475" indent="0"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16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4a Comparison - small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sz="4400" dirty="0">
              <a:solidFill>
                <a:srgbClr val="990000"/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00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1 Main 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1" name="Picture 10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23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4 Comparison - small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sz="4400" dirty="0">
              <a:solidFill>
                <a:srgbClr val="990000"/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67000" y="3505200"/>
            <a:ext cx="3810000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 smtClean="0">
                <a:solidFill>
                  <a:srgbClr val="FFFFFF"/>
                </a:solidFill>
                <a:ea typeface="+mn-ea"/>
              </a:rPr>
              <a:t>December 2, 2011</a:t>
            </a:r>
            <a:endParaRPr lang="en-US" i="0" dirty="0">
              <a:solidFill>
                <a:srgbClr val="FFFFFF"/>
              </a:solidFill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4" y="315524"/>
            <a:ext cx="1179276" cy="827476"/>
          </a:xfrm>
          <a:prstGeom prst="rect">
            <a:avLst/>
          </a:prstGeom>
        </p:spPr>
      </p:pic>
      <p:pic>
        <p:nvPicPr>
          <p:cNvPr id="6" name="Picture 5" descr="Regular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6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Main 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89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a Comparison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Comparison - bigg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548640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73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a Comparison - bigg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68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Comparison - small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7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173038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213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a Comparison - small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3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 Comparison with Labe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2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a Comparison with Labels (text only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61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Transitio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5920"/>
            <a:ext cx="7315200" cy="320040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sz="4000"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9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 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13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8" name="Picture 7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70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Completely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396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Interior Slide Center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3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162050"/>
          </a:xfrm>
          <a:prstGeom prst="rect">
            <a:avLst/>
          </a:prstGeom>
          <a:solidFill>
            <a:srgbClr val="99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rgbClr val="FFCC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67055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990000"/>
                </a:solidFill>
              </a:defRPr>
            </a:lvl1pPr>
            <a:lvl2pPr marL="457200" indent="0">
              <a:buNone/>
              <a:defRPr>
                <a:solidFill>
                  <a:srgbClr val="990000"/>
                </a:solidFill>
              </a:defRPr>
            </a:lvl2pPr>
          </a:lstStyle>
          <a:p>
            <a:pPr lvl="1"/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524000"/>
            <a:ext cx="3236913" cy="44196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81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r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1824228" y="231775"/>
            <a:ext cx="5486400" cy="41148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1820863" y="50625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20863" y="44958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6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45720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914400"/>
            <a:ext cx="45720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32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1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3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95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22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_and_Botto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49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67000" y="3505200"/>
            <a:ext cx="3810000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 smtClean="0">
                <a:solidFill>
                  <a:srgbClr val="FFFFFF"/>
                </a:solidFill>
                <a:ea typeface="+mn-ea"/>
              </a:rPr>
              <a:t>December 2, 2011</a:t>
            </a:r>
            <a:endParaRPr lang="en-US" i="0" dirty="0">
              <a:solidFill>
                <a:srgbClr val="FFFFFF"/>
              </a:solidFill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4" y="315524"/>
            <a:ext cx="1179276" cy="827476"/>
          </a:xfrm>
          <a:prstGeom prst="rect">
            <a:avLst/>
          </a:prstGeom>
        </p:spPr>
      </p:pic>
      <p:pic>
        <p:nvPicPr>
          <p:cNvPr id="6" name="Picture 5" descr="Regular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52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Main 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29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57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a Comparison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04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Comparison - bigg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548640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98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54864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486400" y="914400"/>
            <a:ext cx="36576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831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a Comparison - bigg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34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Comparison - small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12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a Comparison - small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2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 Comparison with Labe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a Comparison with Labels (text only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05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Transitio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5920"/>
            <a:ext cx="7315200" cy="320040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sz="4000"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83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 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35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8" name="Picture 7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3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Completely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92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Interior Slide Center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95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914400"/>
            <a:ext cx="45720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906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162050"/>
          </a:xfrm>
          <a:prstGeom prst="rect">
            <a:avLst/>
          </a:prstGeom>
          <a:solidFill>
            <a:srgbClr val="99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rgbClr val="FFCC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67055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990000"/>
                </a:solidFill>
              </a:defRPr>
            </a:lvl1pPr>
            <a:lvl2pPr marL="457200" indent="0">
              <a:buNone/>
              <a:defRPr>
                <a:solidFill>
                  <a:srgbClr val="990000"/>
                </a:solidFill>
              </a:defRPr>
            </a:lvl2pPr>
          </a:lstStyle>
          <a:p>
            <a:pPr lvl="1"/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524000"/>
            <a:ext cx="3236913" cy="44196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5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r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1824228" y="231775"/>
            <a:ext cx="5486400" cy="41148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1820863" y="50625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20863" y="44958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8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22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33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7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_and_Botto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61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67000" y="3505200"/>
            <a:ext cx="3810000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 smtClean="0">
                <a:solidFill>
                  <a:srgbClr val="FFFFFF"/>
                </a:solidFill>
                <a:ea typeface="+mn-ea"/>
              </a:rPr>
              <a:t>December 2, 2011</a:t>
            </a:r>
            <a:endParaRPr lang="en-US" i="0" dirty="0">
              <a:solidFill>
                <a:srgbClr val="FFFFFF"/>
              </a:solidFill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4" y="315524"/>
            <a:ext cx="1179276" cy="827476"/>
          </a:xfrm>
          <a:prstGeom prst="rect">
            <a:avLst/>
          </a:prstGeom>
        </p:spPr>
      </p:pic>
      <p:pic>
        <p:nvPicPr>
          <p:cNvPr id="6" name="Picture 5" descr="Regular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33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Main 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44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3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45720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826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a Comparison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8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Comparison - bigg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548640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7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a Comparison - bigg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47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Comparison - small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3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a Comparison - small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40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 Comparison with Labe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15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a Comparison with Labels (text only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8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Transitio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5920"/>
            <a:ext cx="7315200" cy="320040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sz="4000"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2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 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10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8" name="Picture 7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9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657600" y="914400"/>
            <a:ext cx="54864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493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Completely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810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Interior Slide Center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11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162050"/>
          </a:xfrm>
          <a:prstGeom prst="rect">
            <a:avLst/>
          </a:prstGeom>
          <a:solidFill>
            <a:srgbClr val="99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rgbClr val="FFCC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67055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990000"/>
                </a:solidFill>
              </a:defRPr>
            </a:lvl1pPr>
            <a:lvl2pPr marL="457200" indent="0">
              <a:buNone/>
              <a:defRPr>
                <a:solidFill>
                  <a:srgbClr val="990000"/>
                </a:solidFill>
              </a:defRPr>
            </a:lvl2pPr>
          </a:lstStyle>
          <a:p>
            <a:pPr lvl="1"/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524000"/>
            <a:ext cx="3236913" cy="44196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14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r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1824228" y="231775"/>
            <a:ext cx="5486400" cy="41148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1820863" y="50625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20863" y="44958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59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10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22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070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49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_and_Botto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5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229600" cy="329565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9431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53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54864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517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81149"/>
            <a:ext cx="8229600" cy="329565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6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93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8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_and_Botto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44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" y="137160"/>
            <a:ext cx="9052560" cy="603504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93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1115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6113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622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15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39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92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0680" y="777240"/>
            <a:ext cx="3657600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05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11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image" Target="../media/image7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3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136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151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68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86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9" name="TextBox 1"/>
          <p:cNvSpPr txBox="1">
            <a:spLocks noChangeArrowheads="1"/>
          </p:cNvSpPr>
          <p:nvPr userDrawn="1"/>
        </p:nvSpPr>
        <p:spPr bwMode="auto">
          <a:xfrm>
            <a:off x="5429250" y="6057900"/>
            <a:ext cx="358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US" altLang="en-US" sz="1800" b="1" i="0" dirty="0" smtClean="0">
                <a:solidFill>
                  <a:schemeClr val="bg1"/>
                </a:solidFill>
              </a:rPr>
              <a:t>Macklin lab</a:t>
            </a:r>
          </a:p>
          <a:p>
            <a:pPr algn="r">
              <a:defRPr/>
            </a:pPr>
            <a:r>
              <a:rPr lang="en-US" altLang="en-US" sz="1400" b="0" i="0" dirty="0" smtClean="0">
                <a:solidFill>
                  <a:schemeClr val="bg1"/>
                </a:solidFill>
              </a:rPr>
              <a:t>MathCancer.org  ▪  @</a:t>
            </a:r>
            <a:r>
              <a:rPr lang="en-US" altLang="en-US" sz="1400" b="0" i="0" dirty="0" err="1" smtClean="0">
                <a:solidFill>
                  <a:schemeClr val="bg1"/>
                </a:solidFill>
              </a:rPr>
              <a:t>MathCancer</a:t>
            </a:r>
            <a:endParaRPr lang="en-US" altLang="en-US" sz="1400" b="0" i="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2057400" y="655119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 smtClean="0"/>
              <a:t>Department of Intelligent Systems Engineering</a:t>
            </a:r>
            <a:endParaRPr lang="en-US" sz="1600" b="1" i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3" r:id="rId2"/>
    <p:sldLayoutId id="2147484233" r:id="rId3"/>
    <p:sldLayoutId id="2147484226" r:id="rId4"/>
    <p:sldLayoutId id="2147484231" r:id="rId5"/>
    <p:sldLayoutId id="2147484228" r:id="rId6"/>
    <p:sldLayoutId id="2147484227" r:id="rId7"/>
    <p:sldLayoutId id="2147484229" r:id="rId8"/>
    <p:sldLayoutId id="2147484230" r:id="rId9"/>
    <p:sldLayoutId id="2147484235" r:id="rId10"/>
    <p:sldLayoutId id="2147484236" r:id="rId11"/>
    <p:sldLayoutId id="2147484232" r:id="rId12"/>
    <p:sldLayoutId id="2147484224" r:id="rId13"/>
    <p:sldLayoutId id="2147484234" r:id="rId14"/>
    <p:sldLayoutId id="2147484260" r:id="rId15"/>
    <p:sldLayoutId id="2147484285" r:id="rId16"/>
    <p:sldLayoutId id="2147484286" r:id="rId17"/>
    <p:sldLayoutId id="2147484287" r:id="rId18"/>
    <p:sldLayoutId id="2147484288" r:id="rId19"/>
    <p:sldLayoutId id="2147484289" r:id="rId20"/>
    <p:sldLayoutId id="2147484290" r:id="rId21"/>
    <p:sldLayoutId id="2147484291" r:id="rId22"/>
  </p:sldLayoutIdLst>
  <p:timing>
    <p:tnLst>
      <p:par>
        <p:cTn id="1" dur="indefinite" restart="never" nodeType="tmRoot"/>
      </p:par>
    </p:tnLst>
  </p:timing>
  <p:txStyles>
    <p:titleStyle>
      <a:lvl1pPr marL="228600" indent="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+mj-lt"/>
          <a:ea typeface="MS PGothic" panose="020B0600070205080204" pitchFamily="34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07" charset="-128"/>
        </a:defRPr>
      </a:lvl1pPr>
      <a:lvl2pPr marL="574675" indent="-2905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58838" indent="-284163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143000" indent="-290513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427163" indent="-2841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436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0344"/>
            <a:ext cx="9144000" cy="6173788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Formal_Lawrence J Ellison Inst FTM of USC_GoldOnCard_NoBG_RGB.eps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pic>
        <p:nvPicPr>
          <p:cNvPr id="12" name="Picture 11" descr="1-lineWordmark_GoldOnCard_NoBG.eps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77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spc="0">
          <a:solidFill>
            <a:schemeClr val="tx1"/>
          </a:solidFill>
          <a:latin typeface="Adobe Caslon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436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0344"/>
            <a:ext cx="9144000" cy="6173788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Formal_Lawrence J Ellison Inst FTM of USC_GoldOnCard_NoBG_RGB.eps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pic>
        <p:nvPicPr>
          <p:cNvPr id="12" name="Picture 11" descr="1-lineWordmark_GoldOnCard_NoBG.eps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19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  <p:sldLayoutId id="2147484273" r:id="rId12"/>
    <p:sldLayoutId id="2147484274" r:id="rId13"/>
    <p:sldLayoutId id="2147484275" r:id="rId14"/>
    <p:sldLayoutId id="2147484276" r:id="rId15"/>
    <p:sldLayoutId id="2147484277" r:id="rId16"/>
    <p:sldLayoutId id="2147484278" r:id="rId17"/>
    <p:sldLayoutId id="2147484279" r:id="rId18"/>
    <p:sldLayoutId id="2147484280" r:id="rId19"/>
    <p:sldLayoutId id="2147484281" r:id="rId20"/>
    <p:sldLayoutId id="2147484282" r:id="rId21"/>
    <p:sldLayoutId id="2147484283" r:id="rId2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spc="0">
          <a:solidFill>
            <a:schemeClr val="tx1"/>
          </a:solidFill>
          <a:latin typeface="Adobe Caslon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436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0344"/>
            <a:ext cx="9144000" cy="6173788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Formal_Lawrence J Ellison Inst FTM of USC_GoldOnCard_NoBG_RGB.eps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pic>
        <p:nvPicPr>
          <p:cNvPr id="12" name="Picture 11" descr="1-lineWordmark_GoldOnCard_NoBG.eps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34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14" r:id="rId21"/>
    <p:sldLayoutId id="2147484315" r:id="rId2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spc="0">
          <a:solidFill>
            <a:schemeClr val="tx1"/>
          </a:solidFill>
          <a:latin typeface="Adobe Caslon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172200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990000"/>
              </a:solidFill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7245674" y="6667500"/>
            <a:ext cx="1822126" cy="1548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7271074" y="6276975"/>
            <a:ext cx="1745927" cy="32677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MathCancer.org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@MathCancer</a:t>
            </a:r>
          </a:p>
        </p:txBody>
      </p:sp>
      <p:pic>
        <p:nvPicPr>
          <p:cNvPr id="15" name="Picture 14" descr="Keck School of Medicine Lockups white gold CMYK_2lines.eps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52400" y="6324600"/>
            <a:ext cx="1554480" cy="42672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562100" y="6350000"/>
            <a:ext cx="60198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1" hangingPunct="1">
              <a:spcAft>
                <a:spcPts val="600"/>
              </a:spcAft>
            </a:pPr>
            <a:r>
              <a:rPr lang="en-US" sz="1600" b="1" i="0" dirty="0" smtClean="0">
                <a:solidFill>
                  <a:prstClr val="white"/>
                </a:solidFill>
                <a:latin typeface="Arial" charset="0"/>
                <a:ea typeface="+mn-ea"/>
                <a:cs typeface="Arial" charset="0"/>
              </a:rPr>
              <a:t>USC Center for Applied Molecular Medicine</a:t>
            </a:r>
          </a:p>
        </p:txBody>
      </p:sp>
    </p:spTree>
    <p:extLst>
      <p:ext uri="{BB962C8B-B14F-4D97-AF65-F5344CB8AC3E}">
        <p14:creationId xmlns:p14="http://schemas.microsoft.com/office/powerpoint/2010/main" val="261196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  <p:sldLayoutId id="2147484334" r:id="rId18"/>
    <p:sldLayoutId id="2147484335" r:id="rId19"/>
    <p:sldLayoutId id="2147484336" r:id="rId20"/>
    <p:sldLayoutId id="2147484337" r:id="rId21"/>
    <p:sldLayoutId id="2147484338" r:id="rId22"/>
    <p:sldLayoutId id="2147484339" r:id="rId23"/>
    <p:sldLayoutId id="2147484340" r:id="rId2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436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0344"/>
            <a:ext cx="9144000" cy="6173788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Formal_Lawrence J Ellison Inst FTM of USC_GoldOnCard_NoBG_RGB.eps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pic>
        <p:nvPicPr>
          <p:cNvPr id="12" name="Picture 11" descr="1-lineWordmark_GoldOnCard_NoBG.eps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7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spc="0">
          <a:solidFill>
            <a:schemeClr val="tx1"/>
          </a:solidFill>
          <a:latin typeface="Adobe Caslon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172200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990000"/>
              </a:solidFill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245674" y="6667500"/>
            <a:ext cx="1822126" cy="1548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7271074" y="6276975"/>
            <a:ext cx="1745927" cy="32677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MathCancer.org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@MathCancer</a:t>
            </a:r>
          </a:p>
        </p:txBody>
      </p:sp>
      <p:pic>
        <p:nvPicPr>
          <p:cNvPr id="15" name="Picture 14" descr="Keck School of Medicine Lockups white gold CMYK_2lines.eps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52400" y="6324600"/>
            <a:ext cx="1554480" cy="42672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562100" y="6350000"/>
            <a:ext cx="60198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1" hangingPunct="1">
              <a:spcAft>
                <a:spcPts val="600"/>
              </a:spcAft>
            </a:pPr>
            <a:r>
              <a:rPr lang="en-US" sz="1600" b="1" i="0" dirty="0" smtClean="0">
                <a:solidFill>
                  <a:prstClr val="white"/>
                </a:solidFill>
                <a:latin typeface="Arial" charset="0"/>
                <a:ea typeface="+mn-ea"/>
                <a:cs typeface="Arial" charset="0"/>
              </a:rPr>
              <a:t>USC Center for Applied Molecular Medicine (CAMM)</a:t>
            </a:r>
          </a:p>
        </p:txBody>
      </p:sp>
    </p:spTree>
    <p:extLst>
      <p:ext uri="{BB962C8B-B14F-4D97-AF65-F5344CB8AC3E}">
        <p14:creationId xmlns:p14="http://schemas.microsoft.com/office/powerpoint/2010/main" val="37011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  <p:sldLayoutId id="2147484376" r:id="rId12"/>
    <p:sldLayoutId id="2147484377" r:id="rId13"/>
    <p:sldLayoutId id="2147484378" r:id="rId14"/>
    <p:sldLayoutId id="2147484379" r:id="rId1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172200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990000"/>
              </a:solidFill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245674" y="6667500"/>
            <a:ext cx="1822126" cy="1548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7271074" y="6276975"/>
            <a:ext cx="1745927" cy="32677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MathCancer.org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@MathCancer</a:t>
            </a:r>
          </a:p>
        </p:txBody>
      </p:sp>
      <p:pic>
        <p:nvPicPr>
          <p:cNvPr id="15" name="Picture 14" descr="Keck School of Medicine Lockups white gold CMYK_2lines.eps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52400" y="6324600"/>
            <a:ext cx="1554480" cy="42672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562100" y="6350000"/>
            <a:ext cx="60198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1" hangingPunct="1">
              <a:spcAft>
                <a:spcPts val="600"/>
              </a:spcAft>
            </a:pPr>
            <a:r>
              <a:rPr lang="en-US" sz="1600" b="1" i="0" dirty="0" smtClean="0">
                <a:solidFill>
                  <a:prstClr val="white"/>
                </a:solidFill>
                <a:latin typeface="Arial" charset="0"/>
                <a:ea typeface="+mn-ea"/>
                <a:cs typeface="Arial" charset="0"/>
              </a:rPr>
              <a:t>USC Center for Applied Molecular Medicine (CAMM)</a:t>
            </a:r>
          </a:p>
        </p:txBody>
      </p:sp>
    </p:spTree>
    <p:extLst>
      <p:ext uri="{BB962C8B-B14F-4D97-AF65-F5344CB8AC3E}">
        <p14:creationId xmlns:p14="http://schemas.microsoft.com/office/powerpoint/2010/main" val="309679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  <p:sldLayoutId id="2147484393" r:id="rId12"/>
    <p:sldLayoutId id="2147484394" r:id="rId13"/>
    <p:sldLayoutId id="2147484395" r:id="rId14"/>
    <p:sldLayoutId id="2147484396" r:id="rId1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4.avi"/><Relationship Id="rId7" Type="http://schemas.openxmlformats.org/officeDocument/2006/relationships/image" Target="../media/image25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avi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6.avi"/><Relationship Id="rId7" Type="http://schemas.openxmlformats.org/officeDocument/2006/relationships/image" Target="../media/image27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6.avi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8.avi"/><Relationship Id="rId7" Type="http://schemas.openxmlformats.org/officeDocument/2006/relationships/image" Target="../media/image30.png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8.avi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384175"/>
            <a:ext cx="9144000" cy="3200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chemeClr val="tx1"/>
                </a:solidFill>
              </a:rPr>
              <a:t>MS10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chemeClr val="accent1"/>
                </a:solidFill>
              </a:rPr>
              <a:t>Liver as a Model System for Mechanics, Flow, and Multiscale Mathematical Biology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971800" y="5442820"/>
            <a:ext cx="3200400" cy="5492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 smtClean="0"/>
              <a:t>July 17, 2017</a:t>
            </a:r>
            <a:endParaRPr lang="en-US" b="1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 bwMode="auto">
          <a:xfrm>
            <a:off x="685800" y="3587032"/>
            <a:ext cx="777240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07" charset="-128"/>
              </a:defRPr>
            </a:lvl1pPr>
            <a:lvl2pPr marL="574675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58838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143000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4271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i="0" kern="0" dirty="0" smtClean="0"/>
              <a:t>James A. Glazier</a:t>
            </a:r>
          </a:p>
          <a:p>
            <a:pPr marL="0" indent="0">
              <a:buFontTx/>
              <a:buNone/>
            </a:pPr>
            <a:r>
              <a:rPr lang="en-US" i="0" kern="0" dirty="0" smtClean="0"/>
              <a:t>Jessica L. Sparks</a:t>
            </a:r>
          </a:p>
          <a:p>
            <a:pPr marL="0" indent="0">
              <a:buFontTx/>
              <a:buNone/>
            </a:pPr>
            <a:r>
              <a:rPr lang="en-US" i="0" kern="0" dirty="0" smtClean="0"/>
              <a:t>Paul Macklin</a:t>
            </a:r>
          </a:p>
          <a:p>
            <a:pPr marL="0" indent="0">
              <a:buFontTx/>
              <a:buNone/>
            </a:pPr>
            <a:r>
              <a:rPr lang="en-US" i="0" kern="0" dirty="0" smtClean="0"/>
              <a:t>Hermann B. </a:t>
            </a:r>
            <a:r>
              <a:rPr lang="en-US" i="0" kern="0" dirty="0" err="1" smtClean="0"/>
              <a:t>Frieboes</a:t>
            </a:r>
            <a:endParaRPr lang="en-US" i="0" kern="0" dirty="0"/>
          </a:p>
          <a:p>
            <a:pPr marL="0" indent="0">
              <a:buFontTx/>
              <a:buNone/>
            </a:pPr>
            <a:r>
              <a:rPr lang="en-US" i="0" kern="0" dirty="0" smtClean="0"/>
              <a:t>Shannon M. </a:t>
            </a:r>
            <a:r>
              <a:rPr lang="en-US" i="0" kern="0" dirty="0" err="1" smtClean="0"/>
              <a:t>Mumenthaler</a:t>
            </a:r>
            <a:endParaRPr lang="en-US" i="0" kern="0" dirty="0" smtClean="0"/>
          </a:p>
          <a:p>
            <a:pPr marL="0" indent="0">
              <a:buFontTx/>
              <a:buNone/>
            </a:pPr>
            <a:endParaRPr lang="en-US" i="0" kern="0" dirty="0" smtClean="0"/>
          </a:p>
          <a:p>
            <a:pPr marL="0" indent="0" algn="r">
              <a:buFontTx/>
              <a:buNone/>
            </a:pPr>
            <a:r>
              <a:rPr lang="en-US" i="0" kern="0" dirty="0" smtClean="0"/>
              <a:t>Indiana University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Miami University (Ohio)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Indiana University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University of Louisville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University of Southern California</a:t>
            </a:r>
            <a:endParaRPr lang="en-US" i="0" kern="0" dirty="0"/>
          </a:p>
        </p:txBody>
      </p:sp>
    </p:spTree>
    <p:extLst>
      <p:ext uri="{BB962C8B-B14F-4D97-AF65-F5344CB8AC3E}">
        <p14:creationId xmlns:p14="http://schemas.microsoft.com/office/powerpoint/2010/main" val="35450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reverse multiscale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A very typical multi-model 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a detailed discrete model to investigate up to a maximum feasible size.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a continuum model to efficiently simulate larger sizes.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observations, coarse-graining, model matching … to:</a:t>
            </a:r>
          </a:p>
          <a:p>
            <a:pPr marL="744537" lvl="1" indent="-457200">
              <a:buFont typeface="+mj-lt"/>
              <a:buAutoNum type="alphaLcPeriod"/>
            </a:pPr>
            <a:r>
              <a:rPr lang="en-US" dirty="0" smtClean="0"/>
              <a:t>Inform continuum model development &amp; constitutive relations</a:t>
            </a:r>
          </a:p>
          <a:p>
            <a:pPr marL="744537" lvl="1" indent="-457200">
              <a:buFont typeface="+mj-lt"/>
              <a:buAutoNum type="alphaLcPeriod"/>
            </a:pPr>
            <a:r>
              <a:rPr lang="en-US" dirty="0" smtClean="0"/>
              <a:t>Calibrate parameters</a:t>
            </a:r>
          </a:p>
          <a:p>
            <a:pPr marL="0" indent="0" algn="ctr">
              <a:buNone/>
            </a:pPr>
            <a:r>
              <a:rPr lang="en-US" sz="3600" b="1" dirty="0" smtClean="0">
                <a:solidFill>
                  <a:schemeClr val="accent1"/>
                </a:solidFill>
              </a:rPr>
              <a:t>We’re going to use the opposite!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a detailed </a:t>
            </a:r>
            <a:r>
              <a:rPr lang="en-US" dirty="0" smtClean="0"/>
              <a:t>continuum model to study flow in blocked lobules.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smtClean="0"/>
              <a:t>a discrete model </a:t>
            </a:r>
            <a:r>
              <a:rPr lang="en-US" dirty="0"/>
              <a:t>to </a:t>
            </a:r>
            <a:r>
              <a:rPr lang="en-US" dirty="0" smtClean="0"/>
              <a:t>simulate </a:t>
            </a:r>
            <a:r>
              <a:rPr lang="en-US" dirty="0"/>
              <a:t>larger </a:t>
            </a:r>
            <a:r>
              <a:rPr lang="en-US" dirty="0" smtClean="0"/>
              <a:t>sizes with small-scale effects.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observations from continuum model to</a:t>
            </a:r>
            <a:r>
              <a:rPr lang="en-US" dirty="0"/>
              <a:t>:</a:t>
            </a:r>
          </a:p>
          <a:p>
            <a:pPr marL="744537" lvl="1" indent="-457200">
              <a:buFont typeface="+mj-lt"/>
              <a:buAutoNum type="alphaLcPeriod"/>
            </a:pPr>
            <a:r>
              <a:rPr lang="en-US" dirty="0"/>
              <a:t>Inform </a:t>
            </a:r>
            <a:r>
              <a:rPr lang="en-US" dirty="0" smtClean="0"/>
              <a:t>discrete model development &amp; constitutive relations</a:t>
            </a:r>
            <a:endParaRPr lang="en-US" dirty="0"/>
          </a:p>
          <a:p>
            <a:pPr marL="744537" lvl="1" indent="-457200">
              <a:buFont typeface="+mj-lt"/>
              <a:buAutoNum type="alphaLcPeriod"/>
            </a:pPr>
            <a:r>
              <a:rPr lang="en-US" dirty="0"/>
              <a:t>Calibrate parameters</a:t>
            </a:r>
          </a:p>
        </p:txBody>
      </p:sp>
    </p:spTree>
    <p:extLst>
      <p:ext uri="{BB962C8B-B14F-4D97-AF65-F5344CB8AC3E}">
        <p14:creationId xmlns:p14="http://schemas.microsoft.com/office/powerpoint/2010/main" val="21188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Model: parenchyma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the parenchyma as a collection of agents</a:t>
            </a:r>
          </a:p>
          <a:p>
            <a:endParaRPr lang="en-US" dirty="0" smtClean="0"/>
          </a:p>
          <a:p>
            <a:r>
              <a:rPr lang="en-US" dirty="0" smtClean="0"/>
              <a:t>Each agent is a mix of hepatocytes, endothelial cells, and fluid</a:t>
            </a:r>
          </a:p>
          <a:p>
            <a:pPr lvl="1"/>
            <a:r>
              <a:rPr lang="en-US" dirty="0" smtClean="0"/>
              <a:t>We won’t have cell-resolution liver data, so we won’t model it.</a:t>
            </a:r>
          </a:p>
          <a:p>
            <a:pPr lvl="1"/>
            <a:r>
              <a:rPr lang="en-US" dirty="0" smtClean="0"/>
              <a:t>Also more compatible with Darcy flow approach of Sparks.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Model impact of fluid flow on </a:t>
            </a:r>
            <a:r>
              <a:rPr lang="en-US" dirty="0" err="1" smtClean="0"/>
              <a:t>biotransport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Model tumor-parenchyma mechanics</a:t>
            </a:r>
          </a:p>
          <a:p>
            <a:endParaRPr lang="en-US" dirty="0"/>
          </a:p>
          <a:p>
            <a:r>
              <a:rPr lang="en-US" dirty="0" smtClean="0"/>
              <a:t>Model mechanical disruption of the parenchyma</a:t>
            </a:r>
          </a:p>
          <a:p>
            <a:pPr lvl="1"/>
            <a:r>
              <a:rPr lang="en-US" dirty="0" smtClean="0"/>
              <a:t>Flow disruption </a:t>
            </a:r>
          </a:p>
          <a:p>
            <a:pPr lvl="1"/>
            <a:r>
              <a:rPr lang="en-US" dirty="0" smtClean="0"/>
              <a:t>Tissue death</a:t>
            </a:r>
          </a:p>
        </p:txBody>
      </p:sp>
    </p:spTree>
    <p:extLst>
      <p:ext uri="{BB962C8B-B14F-4D97-AF65-F5344CB8AC3E}">
        <p14:creationId xmlns:p14="http://schemas.microsoft.com/office/powerpoint/2010/main" val="3409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Fluid flow and </a:t>
            </a:r>
            <a:r>
              <a:rPr lang="en-US" dirty="0" err="1" smtClean="0"/>
              <a:t>biotransport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Within the liver parenchyma, model a growth substrate </a:t>
                </a:r>
                <a:r>
                  <a:rPr lang="el-GR" i="1" dirty="0" smtClean="0"/>
                  <a:t>σ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(e.g., O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or glucose)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𝜆𝜎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From Sparks: </a:t>
                </a:r>
              </a:p>
              <a:p>
                <a:pPr lvl="1"/>
                <a:r>
                  <a:rPr lang="en-US" b="1" dirty="0" smtClean="0"/>
                  <a:t>u </a:t>
                </a:r>
                <a:r>
                  <a:rPr lang="en-US" dirty="0" smtClean="0"/>
                  <a:t>~ 10</a:t>
                </a:r>
                <a:r>
                  <a:rPr lang="en-US" baseline="30000" dirty="0" smtClean="0"/>
                  <a:t>4 </a:t>
                </a:r>
                <a:r>
                  <a:rPr lang="en-US" dirty="0" smtClean="0"/>
                  <a:t>µm/min in unobstructed liver </a:t>
                </a:r>
              </a:p>
              <a:p>
                <a:pPr marL="284162" lvl="1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b="1" dirty="0" smtClean="0">
                    <a:sym typeface="Wingdings" panose="05000000000000000000" pitchFamily="2" charset="2"/>
                  </a:rPr>
                  <a:t>advection dominated</a:t>
                </a:r>
              </a:p>
              <a:p>
                <a:pPr marL="284162" lvl="1" indent="0">
                  <a:buNone/>
                </a:pPr>
                <a:r>
                  <a:rPr lang="en-US" b="1" dirty="0">
                    <a:sym typeface="Wingdings" panose="05000000000000000000" pitchFamily="2" charset="2"/>
                  </a:rPr>
                  <a:t>	</a:t>
                </a:r>
                <a:r>
                  <a:rPr lang="en-US" dirty="0">
                    <a:sym typeface="Wingdings" panose="05000000000000000000" pitchFamily="2" charset="2"/>
                  </a:rPr>
                  <a:t>f</a:t>
                </a:r>
                <a:r>
                  <a:rPr lang="en-US" dirty="0" smtClean="0">
                    <a:sym typeface="Wingdings" panose="05000000000000000000" pitchFamily="2" charset="2"/>
                  </a:rPr>
                  <a:t>ast timescale compared to diffusion</a:t>
                </a:r>
                <a:endParaRPr lang="en-US" dirty="0" smtClean="0"/>
              </a:p>
              <a:p>
                <a:pPr lvl="1"/>
                <a:r>
                  <a:rPr lang="en-US" b="1" dirty="0"/>
                  <a:t>u </a:t>
                </a:r>
                <a:r>
                  <a:rPr lang="en-US" dirty="0"/>
                  <a:t>~ </a:t>
                </a:r>
                <a:r>
                  <a:rPr lang="en-US" dirty="0" smtClean="0"/>
                  <a:t>0 µm/min </a:t>
                </a:r>
                <a:r>
                  <a:rPr lang="en-US" dirty="0"/>
                  <a:t>in </a:t>
                </a:r>
                <a:r>
                  <a:rPr lang="en-US" dirty="0" smtClean="0"/>
                  <a:t>tumor </a:t>
                </a:r>
              </a:p>
              <a:p>
                <a:pPr marL="284162" lvl="1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b="1" dirty="0" smtClean="0">
                    <a:sym typeface="Wingdings" panose="05000000000000000000" pitchFamily="2" charset="2"/>
                  </a:rPr>
                  <a:t>diffusion dominated</a:t>
                </a:r>
              </a:p>
              <a:p>
                <a:pPr lvl="1"/>
                <a:r>
                  <a:rPr lang="en-US" dirty="0" smtClean="0">
                    <a:sym typeface="Wingdings" panose="05000000000000000000" pitchFamily="2" charset="2"/>
                  </a:rPr>
                  <a:t>Fluid </a:t>
                </a:r>
                <a:r>
                  <a:rPr lang="en-US" b="1" dirty="0" smtClean="0">
                    <a:sym typeface="Wingdings" panose="05000000000000000000" pitchFamily="2" charset="2"/>
                  </a:rPr>
                  <a:t>flows around tumor relatively easily</a:t>
                </a:r>
                <a:endParaRPr lang="en-US" b="1" dirty="0">
                  <a:sym typeface="Wingdings" panose="05000000000000000000" pitchFamily="2" charset="2"/>
                </a:endParaRPr>
              </a:p>
              <a:p>
                <a:r>
                  <a:rPr lang="en-US" dirty="0" smtClean="0"/>
                  <a:t>So: </a:t>
                </a:r>
              </a:p>
              <a:p>
                <a:pPr lvl="1"/>
                <a:r>
                  <a:rPr lang="en-US" u="sng" dirty="0" smtClean="0"/>
                  <a:t>In tumor &amp; obstructed liver</a:t>
                </a:r>
                <a:r>
                  <a:rPr lang="en-US" dirty="0" smtClean="0"/>
                  <a:t>: </a:t>
                </a:r>
              </a:p>
              <a:p>
                <a:pPr lvl="2"/>
                <a:r>
                  <a:rPr lang="en-US" dirty="0"/>
                  <a:t>S</a:t>
                </a:r>
                <a:r>
                  <a:rPr lang="en-US" dirty="0" smtClean="0"/>
                  <a:t>olve for </a:t>
                </a:r>
                <a:r>
                  <a:rPr lang="en-US" b="1" dirty="0" smtClean="0"/>
                  <a:t>diffusion</a:t>
                </a:r>
              </a:p>
              <a:p>
                <a:pPr lvl="1"/>
                <a:r>
                  <a:rPr lang="en-US" u="sng" dirty="0" smtClean="0"/>
                  <a:t>In unobstructed liver</a:t>
                </a:r>
                <a:r>
                  <a:rPr lang="en-US" dirty="0" smtClean="0"/>
                  <a:t>: </a:t>
                </a:r>
              </a:p>
              <a:p>
                <a:pPr lvl="2"/>
                <a:r>
                  <a:rPr lang="en-US" dirty="0"/>
                  <a:t>A</a:t>
                </a:r>
                <a:r>
                  <a:rPr lang="en-US" dirty="0" smtClean="0"/>
                  <a:t>pproximate steady state flow (analytical)</a:t>
                </a:r>
              </a:p>
              <a:p>
                <a:pPr lvl="2"/>
                <a:r>
                  <a:rPr lang="en-US" dirty="0" smtClean="0"/>
                  <a:t>Apply as </a:t>
                </a:r>
                <a:r>
                  <a:rPr lang="en-US" dirty="0" err="1" smtClean="0"/>
                  <a:t>Dirichlet</a:t>
                </a:r>
                <a:r>
                  <a:rPr lang="en-US" dirty="0" smtClean="0"/>
                  <a:t> nodes in the diffusion solver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8" t="-1170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7128" b="14288"/>
          <a:stretch/>
        </p:blipFill>
        <p:spPr>
          <a:xfrm>
            <a:off x="5486400" y="1295250"/>
            <a:ext cx="3657600" cy="4450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953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approximation in lobules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Approximate the lobule as a cylinder</a:t>
                </a:r>
              </a:p>
              <a:p>
                <a:r>
                  <a:rPr lang="en-US" dirty="0" smtClean="0"/>
                  <a:t>Assume incompressible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Assume a radial, steady-state profile</a:t>
                </a:r>
              </a:p>
              <a:p>
                <a:r>
                  <a:rPr lang="en-US" dirty="0" smtClean="0"/>
                  <a:t>Simplified equation: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Analytical solution: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From Sparks: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𝑏𝑟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And so 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𝑏𝑟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Get </a:t>
                </a:r>
                <a:r>
                  <a:rPr lang="en-US" i="1" dirty="0" smtClean="0"/>
                  <a:t>a</a:t>
                </a:r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by matching to Sparks. Get </a:t>
                </a:r>
                <a:r>
                  <a:rPr lang="en-US" i="1" dirty="0" smtClean="0"/>
                  <a:t>c </a:t>
                </a:r>
                <a:r>
                  <a:rPr lang="en-US" dirty="0" smtClean="0"/>
                  <a:t>by literature O2 values at central vein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0" t="-468" r="-1778" b="-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140480"/>
            <a:ext cx="2920050" cy="2414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524250"/>
            <a:ext cx="2937431" cy="24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8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digital liver geometry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number of lobules per mm</a:t>
            </a:r>
            <a:r>
              <a:rPr lang="en-US" baseline="30000" dirty="0" smtClean="0"/>
              <a:t>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Seed central veins randomly to meet the target density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Merge small lobules and split large lobules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Generate a </a:t>
            </a:r>
            <a:r>
              <a:rPr lang="en-US" dirty="0" err="1" smtClean="0"/>
              <a:t>Voronoi</a:t>
            </a:r>
            <a:r>
              <a:rPr lang="en-US" dirty="0" smtClean="0"/>
              <a:t> tessellation to estimate lobule boundaries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Place portal triads at the vertices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Fill the remaining space with 60 µm parenchyma agents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4283"/>
          <a:stretch/>
        </p:blipFill>
        <p:spPr>
          <a:xfrm>
            <a:off x="4608286" y="1058594"/>
            <a:ext cx="4572000" cy="4923692"/>
          </a:xfrm>
          <a:prstGeom prst="rect">
            <a:avLst/>
          </a:prstGeom>
        </p:spPr>
      </p:pic>
      <p:pic>
        <p:nvPicPr>
          <p:cNvPr id="8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16667"/>
          <a:stretch/>
        </p:blipFill>
        <p:spPr bwMode="auto">
          <a:xfrm>
            <a:off x="4601029" y="1058594"/>
            <a:ext cx="4572000" cy="509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93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Approximation in larger liver tissues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At any </a:t>
                </a:r>
                <a:r>
                  <a:rPr lang="en-US" b="1" dirty="0" smtClean="0"/>
                  <a:t>x</a:t>
                </a:r>
                <a:r>
                  <a:rPr lang="en-US" dirty="0" smtClean="0"/>
                  <a:t> in the liver, find the nearest central vein </a:t>
                </a:r>
                <a:r>
                  <a:rPr lang="en-US" b="1" dirty="0" err="1" smtClean="0"/>
                  <a:t>x</a:t>
                </a:r>
                <a:r>
                  <a:rPr lang="en-US" baseline="-25000" dirty="0" err="1" smtClean="0"/>
                  <a:t>CV</a:t>
                </a:r>
                <a:endParaRPr lang="en-US" baseline="-25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Use the single-lobule radial approximation: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CV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Note:</a:t>
                </a:r>
              </a:p>
              <a:p>
                <a:r>
                  <a:rPr lang="en-US" dirty="0" smtClean="0"/>
                  <a:t>This uses central veins to divide the liver into a </a:t>
                </a:r>
                <a:r>
                  <a:rPr lang="en-US" dirty="0" err="1" smtClean="0"/>
                  <a:t>Voronoi</a:t>
                </a:r>
                <a:r>
                  <a:rPr lang="en-US" dirty="0" smtClean="0"/>
                  <a:t> mesh, with portal triads at the vertices.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468"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r="12497" b="2773"/>
          <a:stretch/>
        </p:blipFill>
        <p:spPr>
          <a:xfrm>
            <a:off x="4572000" y="1442170"/>
            <a:ext cx="4572000" cy="41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4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Parenchyma ECM mechanics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Parenchyma agents already have self-adhesion and resistance to compression as part of </a:t>
                </a:r>
                <a:r>
                  <a:rPr lang="en-US" dirty="0" err="1" smtClean="0"/>
                  <a:t>PhysiCell</a:t>
                </a:r>
                <a:endParaRPr lang="en-US" dirty="0" smtClean="0"/>
              </a:p>
              <a:p>
                <a:endParaRPr lang="en-US" sz="1200" dirty="0" smtClean="0"/>
              </a:p>
              <a:p>
                <a:r>
                  <a:rPr lang="en-US" u="sng" dirty="0" smtClean="0"/>
                  <a:t>On short time scales</a:t>
                </a:r>
                <a:r>
                  <a:rPr lang="en-US" dirty="0" smtClean="0"/>
                  <a:t>: Deformed tissue should exert elastic forces to return to its </a:t>
                </a:r>
                <a:r>
                  <a:rPr lang="en-US" dirty="0" err="1" smtClean="0"/>
                  <a:t>undeformed</a:t>
                </a:r>
                <a:r>
                  <a:rPr lang="en-US" dirty="0" smtClean="0"/>
                  <a:t> state</a:t>
                </a:r>
              </a:p>
              <a:p>
                <a:r>
                  <a:rPr lang="en-US" u="sng" dirty="0" smtClean="0"/>
                  <a:t>On long time scales</a:t>
                </a:r>
                <a:r>
                  <a:rPr lang="en-US" dirty="0" smtClean="0"/>
                  <a:t>: tissue should relax</a:t>
                </a:r>
              </a:p>
              <a:p>
                <a:endParaRPr lang="en-US" sz="1200" dirty="0" smtClean="0"/>
              </a:p>
              <a:p>
                <a:r>
                  <a:rPr lang="en-US" dirty="0" smtClean="0"/>
                  <a:t>We extend our </a:t>
                </a:r>
                <a:r>
                  <a:rPr lang="en-US" dirty="0" err="1" smtClean="0"/>
                  <a:t>elasto</a:t>
                </a:r>
                <a:r>
                  <a:rPr lang="en-US" dirty="0" smtClean="0"/>
                  <a:t>-plastic model (</a:t>
                </a:r>
                <a:r>
                  <a:rPr lang="en-US" dirty="0" err="1" smtClean="0"/>
                  <a:t>D’Antonio</a:t>
                </a:r>
                <a:r>
                  <a:rPr lang="en-US" dirty="0" smtClean="0"/>
                  <a:t>, Macklin, </a:t>
                </a:r>
                <a:r>
                  <a:rPr lang="en-US" dirty="0" err="1" smtClean="0"/>
                  <a:t>Preziosi</a:t>
                </a:r>
                <a:r>
                  <a:rPr lang="en-US" dirty="0" smtClean="0"/>
                  <a:t> 2013):</a:t>
                </a:r>
                <a:endParaRPr lang="en-US" dirty="0"/>
              </a:p>
              <a:p>
                <a:r>
                  <a:rPr lang="en-US" dirty="0" smtClean="0"/>
                  <a:t>Each parenchyma agent tracks:</a:t>
                </a:r>
              </a:p>
              <a:p>
                <a:pPr lvl="1"/>
                <a:r>
                  <a:rPr lang="en-US" dirty="0" smtClean="0"/>
                  <a:t>Current position </a:t>
                </a:r>
                <a:r>
                  <a:rPr lang="en-US" b="1" dirty="0" smtClean="0"/>
                  <a:t>x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Resting position </a:t>
                </a:r>
                <a:r>
                  <a:rPr lang="en-US" b="1" dirty="0" err="1" smtClean="0"/>
                  <a:t>x</a:t>
                </a:r>
                <a:r>
                  <a:rPr lang="en-US" baseline="-25000" dirty="0" err="1" smtClean="0"/>
                  <a:t>ECM</a:t>
                </a:r>
                <a:endParaRPr lang="en-US" baseline="-25000" dirty="0" smtClean="0"/>
              </a:p>
              <a:p>
                <a:pPr lvl="1"/>
                <a:r>
                  <a:rPr lang="en-US" dirty="0" smtClean="0"/>
                  <a:t>Elastic and plastic constants</a:t>
                </a:r>
              </a:p>
              <a:p>
                <a:pPr marL="284162" lvl="1" indent="0">
                  <a:buNone/>
                </a:pPr>
                <a:r>
                  <a:rPr lang="en-US" b="0" dirty="0" smtClean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ECM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b="0" dirty="0" smtClean="0"/>
                  <a:t> 	(elastic model)</a:t>
                </a:r>
              </a:p>
              <a:p>
                <a:pPr marL="284162" lvl="1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ECM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ECM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	(plastic model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0" t="-468" r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8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Parenchyma death hypothesis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u="sng" dirty="0" smtClean="0"/>
                  <a:t>From Sparks</a:t>
                </a:r>
                <a:r>
                  <a:rPr lang="en-US" dirty="0" smtClean="0"/>
                  <a:t>: </a:t>
                </a:r>
              </a:p>
              <a:p>
                <a:pPr lvl="1"/>
                <a:r>
                  <a:rPr lang="en-US" dirty="0" smtClean="0"/>
                  <a:t>Large tissue strains outside the tumor</a:t>
                </a:r>
              </a:p>
              <a:p>
                <a:pPr lvl="1"/>
                <a:r>
                  <a:rPr lang="en-US" dirty="0" smtClean="0"/>
                  <a:t>Biggest strain at tumor-parenchyma interface</a:t>
                </a:r>
              </a:p>
              <a:p>
                <a:r>
                  <a:rPr lang="en-US" u="sng" dirty="0" smtClean="0"/>
                  <a:t>From known biology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Large strains can induce cell apoptosis </a:t>
                </a:r>
              </a:p>
              <a:p>
                <a:r>
                  <a:rPr lang="en-US" u="sng" dirty="0" smtClean="0"/>
                  <a:t>Model hypothesis</a:t>
                </a:r>
                <a:r>
                  <a:rPr lang="en-US" dirty="0" smtClean="0"/>
                  <a:t>: </a:t>
                </a:r>
              </a:p>
              <a:p>
                <a:pPr lvl="1"/>
                <a:r>
                  <a:rPr lang="en-US" dirty="0" smtClean="0"/>
                  <a:t>Induce apoptosis in parenchyma agents if the </a:t>
                </a:r>
                <a:r>
                  <a:rPr lang="en-US" b="1" dirty="0" smtClean="0"/>
                  <a:t>|</a:t>
                </a:r>
                <a:r>
                  <a:rPr lang="en-US" b="1" dirty="0" err="1" smtClean="0"/>
                  <a:t>x</a:t>
                </a:r>
                <a:r>
                  <a:rPr lang="en-US" baseline="-25000" dirty="0" err="1" smtClean="0"/>
                  <a:t>ECM</a:t>
                </a:r>
                <a:r>
                  <a:rPr lang="en-US" dirty="0" smtClean="0"/>
                  <a:t>-</a:t>
                </a:r>
                <a:r>
                  <a:rPr lang="en-US" b="1" dirty="0" smtClean="0"/>
                  <a:t>x|</a:t>
                </a:r>
                <a:r>
                  <a:rPr lang="en-US" dirty="0" smtClean="0"/>
                  <a:t> &gt; tolerance.</a:t>
                </a:r>
              </a:p>
              <a:p>
                <a:pPr lvl="1"/>
                <a:r>
                  <a:rPr lang="en-US" dirty="0" smtClean="0"/>
                  <a:t>Later models will investigate if the accumulated deformation                  (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ECM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𝑑𝑠</m:t>
                    </m:r>
                  </m:oMath>
                </a14:m>
                <a:r>
                  <a:rPr lang="en-US" dirty="0" smtClean="0"/>
                  <a:t>) is more important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0" t="-468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2872" r="-238" b="14288"/>
          <a:stretch/>
        </p:blipFill>
        <p:spPr>
          <a:xfrm>
            <a:off x="5480482" y="1036506"/>
            <a:ext cx="3657600" cy="49678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464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 for flow disruption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now, use the easiest ones:</a:t>
            </a:r>
            <a:endParaRPr lang="en-US" dirty="0"/>
          </a:p>
          <a:p>
            <a:pPr lvl="1"/>
            <a:r>
              <a:rPr lang="en-US" dirty="0" smtClean="0"/>
              <a:t>Flow is disrupted (remove </a:t>
            </a:r>
            <a:r>
              <a:rPr lang="en-US" dirty="0" err="1" smtClean="0"/>
              <a:t>Dirichlet</a:t>
            </a:r>
            <a:r>
              <a:rPr lang="en-US" dirty="0" smtClean="0"/>
              <a:t> node) where:</a:t>
            </a:r>
          </a:p>
          <a:p>
            <a:pPr lvl="2"/>
            <a:r>
              <a:rPr lang="en-US" dirty="0" smtClean="0"/>
              <a:t>Parenchyma agents </a:t>
            </a:r>
            <a:r>
              <a:rPr lang="en-US" dirty="0" err="1" smtClean="0"/>
              <a:t>apoptosing</a:t>
            </a:r>
            <a:r>
              <a:rPr lang="en-US" dirty="0" smtClean="0"/>
              <a:t> or </a:t>
            </a:r>
            <a:r>
              <a:rPr lang="en-US" dirty="0" err="1" smtClean="0"/>
              <a:t>apoptosed</a:t>
            </a:r>
            <a:r>
              <a:rPr lang="en-US" dirty="0" smtClean="0"/>
              <a:t>, OR</a:t>
            </a:r>
          </a:p>
          <a:p>
            <a:pPr lvl="2"/>
            <a:r>
              <a:rPr lang="en-US" dirty="0" smtClean="0"/>
              <a:t>Tumor cells are present.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6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63414"/>
              </p:ext>
            </p:extLst>
          </p:nvPr>
        </p:nvGraphicFramePr>
        <p:xfrm>
          <a:off x="228600" y="914400"/>
          <a:ext cx="8686800" cy="495299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419313686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710145392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xmlns="" val="2390120918"/>
                    </a:ext>
                  </a:extLst>
                </a:gridCol>
              </a:tblGrid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3:00-3:20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Macklin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Primer: Liver microanatomy and biology for modelers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01229347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3:20-3:40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Glazier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Sensitivity analysis of toxicity of acetaminophen in a multiscale liver sinusoid simulation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43598932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3:40-4:00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Sparks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Biomechanical modeling of tissue perfusion in </a:t>
                      </a:r>
                      <a:r>
                        <a:rPr lang="en-US" sz="1800" dirty="0" err="1" smtClean="0"/>
                        <a:t>decellularized</a:t>
                      </a:r>
                      <a:r>
                        <a:rPr lang="en-US" sz="1800" dirty="0" smtClean="0"/>
                        <a:t> and native liver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85416955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4:00-4:20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Macklin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Agent-based simulation of colon cancer metastases in large liver tissues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86366901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4:20-4:40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Frieboes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Modeling and calibration of cancer drug response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7767827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4:40-5:00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Mumenthaler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High-throughput image-based experiments to drive cancer model development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75640416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5:00-5:30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Discussion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2885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7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Model: Tumor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model: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Start with the “standard” </a:t>
                </a:r>
                <a:r>
                  <a:rPr lang="en-US" dirty="0" err="1" smtClean="0"/>
                  <a:t>PhysiCell</a:t>
                </a:r>
                <a:r>
                  <a:rPr lang="en-US" dirty="0" smtClean="0"/>
                  <a:t> cancer model: </a:t>
                </a:r>
              </a:p>
              <a:p>
                <a:pPr lvl="1"/>
                <a:r>
                  <a:rPr lang="en-US" dirty="0" smtClean="0"/>
                  <a:t>Cell-cell adhesion and resistance to deformation (“repulsion”)</a:t>
                </a:r>
              </a:p>
              <a:p>
                <a:pPr lvl="1"/>
                <a:r>
                  <a:rPr lang="en-US" dirty="0" smtClean="0"/>
                  <a:t>Cell cycle entry proportional to oxygenation (or growth substrate)</a:t>
                </a:r>
              </a:p>
              <a:p>
                <a:pPr marL="5746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entry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sat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sat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sat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sat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Necrosis if oxygen is too low:</a:t>
                </a:r>
              </a:p>
              <a:p>
                <a:pPr marL="284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necrosis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sat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sat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sat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sat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0" t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15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small simulation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Seed a single cancer cell:</a:t>
            </a:r>
          </a:p>
          <a:p>
            <a:r>
              <a:rPr lang="en-US" u="sng" dirty="0" smtClean="0"/>
              <a:t>Blue</a:t>
            </a:r>
            <a:r>
              <a:rPr lang="en-US" dirty="0" smtClean="0"/>
              <a:t>: Ki67- (quiescent)</a:t>
            </a:r>
          </a:p>
          <a:p>
            <a:r>
              <a:rPr lang="en-US" u="sng" dirty="0" smtClean="0"/>
              <a:t>Green</a:t>
            </a:r>
            <a:r>
              <a:rPr lang="en-US" dirty="0" smtClean="0"/>
              <a:t>: Ki67+ (entered cycle)</a:t>
            </a:r>
          </a:p>
          <a:p>
            <a:r>
              <a:rPr lang="en-US" u="sng" dirty="0" smtClean="0"/>
              <a:t>Magenta</a:t>
            </a:r>
            <a:r>
              <a:rPr lang="en-US" dirty="0" smtClean="0"/>
              <a:t>: Ki67+ (after mitosis)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Add 4 mm x 4 mm of liver:</a:t>
            </a:r>
          </a:p>
          <a:p>
            <a:r>
              <a:rPr lang="en-US" u="sng" dirty="0" smtClean="0"/>
              <a:t>Red</a:t>
            </a:r>
            <a:r>
              <a:rPr lang="en-US" dirty="0" smtClean="0"/>
              <a:t>: portal triads</a:t>
            </a:r>
          </a:p>
          <a:p>
            <a:r>
              <a:rPr lang="en-US" u="sng" dirty="0" smtClean="0"/>
              <a:t>White</a:t>
            </a:r>
            <a:r>
              <a:rPr lang="en-US" dirty="0" smtClean="0"/>
              <a:t> spaces: central veins</a:t>
            </a:r>
          </a:p>
          <a:p>
            <a:r>
              <a:rPr lang="en-US" u="sng" dirty="0" smtClean="0"/>
              <a:t>Orange</a:t>
            </a:r>
            <a:r>
              <a:rPr lang="en-US" dirty="0" smtClean="0"/>
              <a:t>: parenchyma agents</a:t>
            </a:r>
          </a:p>
          <a:p>
            <a:r>
              <a:rPr lang="en-US" u="sng" dirty="0" smtClean="0"/>
              <a:t>Shades of fuchsia</a:t>
            </a:r>
            <a:r>
              <a:rPr lang="en-US" dirty="0" smtClean="0"/>
              <a:t>: tissue deformation (displacement)</a:t>
            </a:r>
          </a:p>
          <a:p>
            <a:r>
              <a:rPr lang="en-US" u="sng" dirty="0" smtClean="0"/>
              <a:t>Black</a:t>
            </a:r>
            <a:r>
              <a:rPr lang="en-US" dirty="0" smtClean="0"/>
              <a:t>: apoptotic parenchyma</a:t>
            </a:r>
          </a:p>
          <a:p>
            <a:pPr marL="0" indent="0">
              <a:buNone/>
            </a:pPr>
            <a:r>
              <a:rPr lang="en-US" b="1" dirty="0" smtClean="0"/>
              <a:t>Simulate growth, with random seeding allowed</a:t>
            </a:r>
            <a:endParaRPr lang="en-US" b="1" dirty="0"/>
          </a:p>
        </p:txBody>
      </p:sp>
      <p:pic>
        <p:nvPicPr>
          <p:cNvPr id="6" name="run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1076004"/>
            <a:ext cx="4572000" cy="4888872"/>
          </a:xfrm>
          <a:prstGeom prst="rect">
            <a:avLst/>
          </a:prstGeom>
        </p:spPr>
      </p:pic>
      <p:pic>
        <p:nvPicPr>
          <p:cNvPr id="9" name="run7_cro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20383" y="973455"/>
            <a:ext cx="4703234" cy="5029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441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2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cm</a:t>
            </a:r>
            <a:r>
              <a:rPr lang="en-US" baseline="30000" dirty="0" smtClean="0"/>
              <a:t>2</a:t>
            </a:r>
            <a:r>
              <a:rPr lang="en-US" dirty="0" smtClean="0"/>
              <a:t> liver! (~300 lobules)</a:t>
            </a:r>
            <a:endParaRPr lang="en-US" dirty="0"/>
          </a:p>
        </p:txBody>
      </p:sp>
      <p:pic>
        <p:nvPicPr>
          <p:cNvPr id="4" name="hug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7627" y="990600"/>
            <a:ext cx="4788747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1 cm</a:t>
            </a:r>
            <a:r>
              <a:rPr lang="en-US" baseline="30000" dirty="0" smtClean="0"/>
              <a:t>2</a:t>
            </a:r>
            <a:r>
              <a:rPr lang="en-US" dirty="0" smtClean="0"/>
              <a:t> liver! (~300 lobules)</a:t>
            </a:r>
            <a:endParaRPr lang="en-US" dirty="0"/>
          </a:p>
        </p:txBody>
      </p:sp>
      <p:pic>
        <p:nvPicPr>
          <p:cNvPr id="4" name="hug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914401"/>
            <a:ext cx="4572000" cy="4888872"/>
          </a:xfrm>
          <a:prstGeom prst="rect">
            <a:avLst/>
          </a:prstGeom>
        </p:spPr>
      </p:pic>
      <p:pic>
        <p:nvPicPr>
          <p:cNvPr id="3" name="oxygen_huge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9200" r="12172"/>
          <a:stretch/>
        </p:blipFill>
        <p:spPr>
          <a:xfrm>
            <a:off x="4585982" y="1179163"/>
            <a:ext cx="4572000" cy="43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3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 seeding rate in 1 cm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3" name="hu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914400"/>
            <a:ext cx="4572000" cy="4888872"/>
          </a:xfrm>
          <a:prstGeom prst="rect">
            <a:avLst/>
          </a:prstGeom>
        </p:spPr>
      </p:pic>
      <p:pic>
        <p:nvPicPr>
          <p:cNvPr id="4" name="oxygen_hug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8743" r="12629"/>
          <a:stretch/>
        </p:blipFill>
        <p:spPr>
          <a:xfrm>
            <a:off x="4572000" y="1179161"/>
            <a:ext cx="4572000" cy="43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3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Calibrate tumor model to high-throughput data. (See Shannon’s talk!)</a:t>
            </a:r>
          </a:p>
          <a:p>
            <a:pPr lvl="1"/>
            <a:r>
              <a:rPr lang="en-US" dirty="0" smtClean="0"/>
              <a:t>Oxygen (in)dependence</a:t>
            </a:r>
          </a:p>
          <a:p>
            <a:pPr lvl="1"/>
            <a:r>
              <a:rPr lang="en-US" dirty="0" smtClean="0"/>
              <a:t>Pressure-induced cycle arrest, necrosis</a:t>
            </a:r>
          </a:p>
          <a:p>
            <a:pPr lvl="1"/>
            <a:r>
              <a:rPr lang="en-US" dirty="0" smtClean="0"/>
              <a:t>Motility? </a:t>
            </a:r>
          </a:p>
          <a:p>
            <a:pPr lvl="1"/>
            <a:endParaRPr lang="en-US" dirty="0"/>
          </a:p>
          <a:p>
            <a:r>
              <a:rPr lang="en-US" dirty="0" err="1" smtClean="0"/>
              <a:t>PhysiCell</a:t>
            </a:r>
            <a:r>
              <a:rPr lang="en-US" dirty="0" smtClean="0"/>
              <a:t> refinements</a:t>
            </a:r>
          </a:p>
          <a:p>
            <a:pPr lvl="1"/>
            <a:r>
              <a:rPr lang="en-US" dirty="0" smtClean="0"/>
              <a:t>Better tumor-parenchyma mechanical interactions</a:t>
            </a:r>
          </a:p>
          <a:p>
            <a:pPr lvl="1"/>
            <a:r>
              <a:rPr lang="en-US" dirty="0" smtClean="0"/>
              <a:t>Reduced water intake for high cell pressure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Perform parameter space investigation. Compare to clinical morphologies. </a:t>
            </a:r>
          </a:p>
          <a:p>
            <a:pPr lvl="1"/>
            <a:r>
              <a:rPr lang="en-US" dirty="0" smtClean="0"/>
              <a:t>Impact of soft, stiff tissues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releasing all our simulation codes and tools as </a:t>
            </a:r>
            <a:r>
              <a:rPr lang="en-US" b="1" dirty="0" smtClean="0"/>
              <a:t>open source</a:t>
            </a:r>
          </a:p>
          <a:p>
            <a:r>
              <a:rPr lang="en-US" dirty="0" smtClean="0"/>
              <a:t>We use BSD and MIT licenses:</a:t>
            </a:r>
          </a:p>
          <a:p>
            <a:pPr lvl="1"/>
            <a:r>
              <a:rPr lang="en-US" dirty="0" smtClean="0"/>
              <a:t>Compliant with GPL v2 and v3 codes</a:t>
            </a:r>
          </a:p>
          <a:p>
            <a:pPr lvl="1"/>
            <a:r>
              <a:rPr lang="en-US" dirty="0" smtClean="0"/>
              <a:t>Does not preclude commercialization</a:t>
            </a:r>
          </a:p>
          <a:p>
            <a:pPr lvl="1"/>
            <a:r>
              <a:rPr lang="en-US" dirty="0" smtClean="0"/>
              <a:t>Students can use their codes post-graduation without ambiguity</a:t>
            </a:r>
          </a:p>
          <a:p>
            <a:endParaRPr lang="en-US" dirty="0"/>
          </a:p>
          <a:p>
            <a:r>
              <a:rPr lang="en-US" dirty="0" smtClean="0"/>
              <a:t>Already released as open source: </a:t>
            </a:r>
          </a:p>
          <a:p>
            <a:pPr lvl="1"/>
            <a:r>
              <a:rPr lang="en-US" dirty="0" err="1" smtClean="0"/>
              <a:t>BioFVM</a:t>
            </a:r>
            <a:r>
              <a:rPr lang="en-US" dirty="0" smtClean="0"/>
              <a:t> (</a:t>
            </a:r>
            <a:r>
              <a:rPr lang="en-US" i="1" dirty="0" smtClean="0"/>
              <a:t>Bioinformatics, 2016</a:t>
            </a:r>
            <a:r>
              <a:rPr lang="en-US" i="1" dirty="0" smtClean="0"/>
              <a:t>) </a:t>
            </a:r>
            <a:endParaRPr lang="en-US" dirty="0" smtClean="0"/>
          </a:p>
          <a:p>
            <a:pPr lvl="1"/>
            <a:r>
              <a:rPr lang="en-US" dirty="0" err="1" smtClean="0"/>
              <a:t>PhysiCell</a:t>
            </a:r>
            <a:r>
              <a:rPr lang="en-US" dirty="0" smtClean="0"/>
              <a:t> </a:t>
            </a:r>
            <a:r>
              <a:rPr lang="en-US" i="1" dirty="0" smtClean="0"/>
              <a:t>(</a:t>
            </a:r>
            <a:r>
              <a:rPr lang="en-US" i="1" dirty="0" err="1" smtClean="0"/>
              <a:t>PLoS</a:t>
            </a:r>
            <a:r>
              <a:rPr lang="en-US" i="1" dirty="0" smtClean="0"/>
              <a:t> Computational Biology, in revision)</a:t>
            </a:r>
          </a:p>
          <a:p>
            <a:pPr lvl="1"/>
            <a:r>
              <a:rPr lang="en-US" dirty="0" err="1" smtClean="0"/>
              <a:t>CellPD</a:t>
            </a:r>
            <a:r>
              <a:rPr lang="en-US" dirty="0" smtClean="0"/>
              <a:t> </a:t>
            </a:r>
            <a:r>
              <a:rPr lang="en-US" i="1" dirty="0" smtClean="0"/>
              <a:t>(BMC Systems Biology, 2016)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sz="3600" dirty="0" smtClean="0"/>
              <a:t>Visit </a:t>
            </a:r>
            <a:r>
              <a:rPr lang="en-US" sz="3600" b="1" dirty="0" smtClean="0">
                <a:solidFill>
                  <a:schemeClr val="accent1"/>
                </a:solidFill>
              </a:rPr>
              <a:t>OpenSource.MathCancer.org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9419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Recent students and collaborators</a:t>
            </a:r>
          </a:p>
          <a:p>
            <a:r>
              <a:rPr lang="en-US" dirty="0" smtClean="0"/>
              <a:t>Postdocs (USC)</a:t>
            </a:r>
            <a:endParaRPr lang="en-US" dirty="0"/>
          </a:p>
          <a:p>
            <a:pPr lvl="1"/>
            <a:r>
              <a:rPr lang="en-US" sz="1800" dirty="0" err="1"/>
              <a:t>Ahmadreza</a:t>
            </a:r>
            <a:r>
              <a:rPr lang="en-US" sz="1800" dirty="0"/>
              <a:t> Ghaffarizadeh – lead on </a:t>
            </a:r>
            <a:r>
              <a:rPr lang="en-US" sz="1800" dirty="0" err="1"/>
              <a:t>BioFVM</a:t>
            </a:r>
            <a:r>
              <a:rPr lang="en-US" sz="1800" dirty="0"/>
              <a:t>, </a:t>
            </a:r>
            <a:r>
              <a:rPr lang="en-US" sz="1800" dirty="0" err="1"/>
              <a:t>PhysiCell</a:t>
            </a:r>
            <a:r>
              <a:rPr lang="en-US" sz="1800" dirty="0"/>
              <a:t> (now at Agilent)</a:t>
            </a:r>
          </a:p>
          <a:p>
            <a:pPr lvl="1"/>
            <a:r>
              <a:rPr lang="en-US" sz="1800" dirty="0"/>
              <a:t>Samuel Friedman – lead on </a:t>
            </a:r>
            <a:r>
              <a:rPr lang="en-US" sz="1800" dirty="0" err="1"/>
              <a:t>MultiCellDS</a:t>
            </a:r>
            <a:r>
              <a:rPr lang="en-US" sz="1800" dirty="0"/>
              <a:t> </a:t>
            </a:r>
            <a:r>
              <a:rPr lang="en-US" sz="1800" dirty="0" smtClean="0"/>
              <a:t>(now at </a:t>
            </a:r>
            <a:r>
              <a:rPr lang="en-US" sz="1800" dirty="0" err="1" smtClean="0"/>
              <a:t>Opto</a:t>
            </a:r>
            <a:r>
              <a:rPr lang="en-US" sz="1800" dirty="0" smtClean="0"/>
              <a:t>-Knowledge Systems)</a:t>
            </a:r>
            <a:endParaRPr lang="en-US" sz="1800" dirty="0"/>
          </a:p>
          <a:p>
            <a:r>
              <a:rPr lang="en-US" dirty="0"/>
              <a:t>Graduate </a:t>
            </a:r>
            <a:r>
              <a:rPr lang="en-US" dirty="0" smtClean="0"/>
              <a:t>students (USC)</a:t>
            </a:r>
            <a:endParaRPr lang="en-US" dirty="0"/>
          </a:p>
          <a:p>
            <a:pPr lvl="1"/>
            <a:r>
              <a:rPr lang="en-US" sz="1800" dirty="0"/>
              <a:t>Edwin Juarez Rosales – lead on parameter identification </a:t>
            </a:r>
            <a:r>
              <a:rPr lang="en-US" sz="1800" dirty="0" smtClean="0"/>
              <a:t>methods (now at UCSD)</a:t>
            </a:r>
            <a:endParaRPr lang="en-US" sz="1800" dirty="0"/>
          </a:p>
          <a:p>
            <a:r>
              <a:rPr lang="en-US" dirty="0" smtClean="0"/>
              <a:t>Colleagues</a:t>
            </a:r>
            <a:endParaRPr lang="en-US" dirty="0"/>
          </a:p>
          <a:p>
            <a:pPr lvl="1"/>
            <a:r>
              <a:rPr lang="en-US" sz="1800" u="sng" dirty="0" smtClean="0"/>
              <a:t>Biology</a:t>
            </a:r>
            <a:r>
              <a:rPr lang="en-US" sz="1800" dirty="0"/>
              <a:t>: </a:t>
            </a:r>
            <a:r>
              <a:rPr lang="en-US" sz="1800" b="1" dirty="0"/>
              <a:t>Shannon </a:t>
            </a:r>
            <a:r>
              <a:rPr lang="en-US" sz="1800" b="1" dirty="0" smtClean="0"/>
              <a:t>Mumenthaler</a:t>
            </a:r>
            <a:r>
              <a:rPr lang="en-US" sz="1800" dirty="0" smtClean="0"/>
              <a:t>, </a:t>
            </a:r>
            <a:r>
              <a:rPr lang="en-US" sz="1800" dirty="0"/>
              <a:t>Roy Lau, and Patrick </a:t>
            </a:r>
            <a:r>
              <a:rPr lang="en-US" sz="1800" dirty="0" smtClean="0"/>
              <a:t>Chiang (USC)</a:t>
            </a:r>
            <a:endParaRPr lang="en-US" sz="1800" dirty="0"/>
          </a:p>
          <a:p>
            <a:pPr lvl="1"/>
            <a:r>
              <a:rPr lang="en-US" sz="1800" u="sng" dirty="0"/>
              <a:t>Medicine</a:t>
            </a:r>
            <a:r>
              <a:rPr lang="en-US" sz="1800" dirty="0"/>
              <a:t>: David B. </a:t>
            </a:r>
            <a:r>
              <a:rPr lang="en-US" sz="1800" dirty="0" err="1" smtClean="0"/>
              <a:t>Agus</a:t>
            </a:r>
            <a:r>
              <a:rPr lang="en-US" sz="1800" dirty="0" smtClean="0"/>
              <a:t> (USC)</a:t>
            </a:r>
          </a:p>
          <a:p>
            <a:pPr lvl="1"/>
            <a:r>
              <a:rPr lang="en-US" sz="1800" u="sng" dirty="0" smtClean="0"/>
              <a:t>Modeling</a:t>
            </a:r>
            <a:r>
              <a:rPr lang="en-US" sz="1800" dirty="0" smtClean="0"/>
              <a:t>: </a:t>
            </a:r>
            <a:r>
              <a:rPr lang="en-US" sz="1800" b="1" dirty="0" smtClean="0"/>
              <a:t>Jessica L. Sparks </a:t>
            </a:r>
            <a:r>
              <a:rPr lang="en-US" sz="1800" dirty="0" smtClean="0"/>
              <a:t>(Miami U.), </a:t>
            </a:r>
            <a:r>
              <a:rPr lang="en-US" sz="1800" b="1" dirty="0" smtClean="0"/>
              <a:t>Hermann B. Frieboes </a:t>
            </a:r>
            <a:r>
              <a:rPr lang="en-US" sz="1800" dirty="0" smtClean="0"/>
              <a:t>(U. Louisville)</a:t>
            </a:r>
            <a:endParaRPr lang="en-US" sz="1800" dirty="0" smtClean="0"/>
          </a:p>
          <a:p>
            <a:pPr marL="0" indent="0">
              <a:buNone/>
            </a:pPr>
            <a:r>
              <a:rPr lang="en-US" b="1" dirty="0" smtClean="0"/>
              <a:t>Funding</a:t>
            </a:r>
            <a:endParaRPr lang="en-US" b="1" dirty="0"/>
          </a:p>
          <a:p>
            <a:r>
              <a:rPr lang="en-US" sz="1800" dirty="0"/>
              <a:t>NIH Provocative Questions grant (1R01CA180149)</a:t>
            </a:r>
          </a:p>
          <a:p>
            <a:r>
              <a:rPr lang="en-US" sz="1800" dirty="0"/>
              <a:t>NIH PS-OC center grant (5U54CA143907)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Breast Cancer Research Foundation </a:t>
            </a:r>
            <a:r>
              <a:rPr lang="en-US" sz="1400" dirty="0" smtClean="0"/>
              <a:t>(</a:t>
            </a:r>
            <a:r>
              <a:rPr lang="en-US" sz="1400" dirty="0"/>
              <a:t>PI: </a:t>
            </a:r>
            <a:r>
              <a:rPr lang="en-US" sz="1400" dirty="0" err="1"/>
              <a:t>Agus</a:t>
            </a:r>
            <a:r>
              <a:rPr lang="en-US" sz="1400" dirty="0"/>
              <a:t>/Macklin</a:t>
            </a:r>
            <a:r>
              <a:rPr lang="en-US" sz="1400" dirty="0" smtClean="0"/>
              <a:t>) (PI: Gilkes/Macklin) (PI: Ewald/Macklin)</a:t>
            </a:r>
            <a:endParaRPr lang="en-US" sz="1400" dirty="0" smtClean="0"/>
          </a:p>
          <a:p>
            <a:r>
              <a:rPr lang="en-US" sz="1800" b="1" dirty="0" smtClean="0">
                <a:solidFill>
                  <a:schemeClr val="accent1"/>
                </a:solidFill>
              </a:rPr>
              <a:t>Breast Cancer Research Foundation / Jayne </a:t>
            </a:r>
            <a:r>
              <a:rPr lang="en-US" sz="1800" b="1" dirty="0" err="1" smtClean="0">
                <a:solidFill>
                  <a:schemeClr val="accent1"/>
                </a:solidFill>
              </a:rPr>
              <a:t>Koskinas</a:t>
            </a:r>
            <a:r>
              <a:rPr lang="en-US" sz="1800" b="1" dirty="0" smtClean="0">
                <a:solidFill>
                  <a:schemeClr val="accent1"/>
                </a:solidFill>
              </a:rPr>
              <a:t> &amp; Ted </a:t>
            </a:r>
            <a:r>
              <a:rPr lang="en-US" sz="1800" b="1" dirty="0" err="1" smtClean="0">
                <a:solidFill>
                  <a:schemeClr val="accent1"/>
                </a:solidFill>
              </a:rPr>
              <a:t>Giovanis</a:t>
            </a:r>
            <a:r>
              <a:rPr lang="en-US" sz="1800" b="1" dirty="0" smtClean="0">
                <a:solidFill>
                  <a:schemeClr val="accent1"/>
                </a:solidFill>
              </a:rPr>
              <a:t> (AMIGOS)</a:t>
            </a:r>
            <a:endParaRPr lang="en-US" sz="1800" b="1" dirty="0">
              <a:solidFill>
                <a:schemeClr val="accent1"/>
              </a:solidFill>
            </a:endParaRPr>
          </a:p>
          <a:p>
            <a:r>
              <a:rPr lang="en-US" sz="1800" dirty="0"/>
              <a:t>USC James H. </a:t>
            </a:r>
            <a:r>
              <a:rPr lang="en-US" sz="1800" dirty="0" err="1"/>
              <a:t>Zumberge</a:t>
            </a:r>
            <a:r>
              <a:rPr lang="en-US" sz="1800" dirty="0"/>
              <a:t> Research &amp; Innovation </a:t>
            </a:r>
            <a:r>
              <a:rPr lang="en-US" sz="1800" dirty="0" smtClean="0"/>
              <a:t>Fund</a:t>
            </a:r>
          </a:p>
        </p:txBody>
      </p:sp>
      <p:sp>
        <p:nvSpPr>
          <p:cNvPr id="4" name="AutoShape 2" descr="Breast Cancer Research Foundati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Breast Cancer Research Foundation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4252686"/>
            <a:ext cx="2209800" cy="8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Agent-based simulation of colon cancer metastases in large liver tissues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17,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Colon, breast, and many other carcinomas metastasize to the liver.</a:t>
            </a:r>
          </a:p>
          <a:p>
            <a:r>
              <a:rPr lang="en-US" dirty="0" err="1" smtClean="0"/>
              <a:t>Micrometastases</a:t>
            </a:r>
            <a:r>
              <a:rPr lang="en-US" dirty="0" smtClean="0"/>
              <a:t> grow and eventually replace the original liver tissue</a:t>
            </a:r>
          </a:p>
          <a:p>
            <a:endParaRPr lang="en-US" sz="1300" dirty="0" smtClean="0"/>
          </a:p>
          <a:p>
            <a:pPr marL="0" indent="0">
              <a:buNone/>
            </a:pPr>
            <a:r>
              <a:rPr lang="en-US" b="1" dirty="0" smtClean="0"/>
              <a:t>A few open questions:</a:t>
            </a:r>
          </a:p>
          <a:p>
            <a:r>
              <a:rPr lang="en-US" dirty="0" smtClean="0"/>
              <a:t>1) What happens to the original tissue?</a:t>
            </a:r>
          </a:p>
          <a:p>
            <a:pPr lvl="1"/>
            <a:r>
              <a:rPr lang="en-US" dirty="0" smtClean="0"/>
              <a:t>Degradation at the interface?</a:t>
            </a:r>
          </a:p>
          <a:p>
            <a:pPr lvl="1"/>
            <a:r>
              <a:rPr lang="en-US" dirty="0" smtClean="0"/>
              <a:t>Displacement? </a:t>
            </a:r>
          </a:p>
          <a:p>
            <a:pPr lvl="1"/>
            <a:r>
              <a:rPr lang="en-US" dirty="0" smtClean="0"/>
              <a:t>What triggers cell death? </a:t>
            </a:r>
          </a:p>
          <a:p>
            <a:pPr lvl="1"/>
            <a:r>
              <a:rPr lang="en-US" dirty="0" smtClean="0"/>
              <a:t>Interaction with flow and transport?</a:t>
            </a:r>
          </a:p>
          <a:p>
            <a:pPr marL="284162" lvl="1" indent="0">
              <a:buNone/>
            </a:pPr>
            <a:r>
              <a:rPr lang="en-US" sz="1300" dirty="0" smtClean="0"/>
              <a:t> </a:t>
            </a:r>
          </a:p>
          <a:p>
            <a:r>
              <a:rPr lang="en-US" dirty="0" smtClean="0"/>
              <a:t>2) Which liver properties most influence success or failure of metastasis?</a:t>
            </a:r>
          </a:p>
          <a:p>
            <a:pPr lvl="1"/>
            <a:r>
              <a:rPr lang="en-US" dirty="0" smtClean="0"/>
              <a:t>ECM stiffness? </a:t>
            </a:r>
          </a:p>
          <a:p>
            <a:pPr lvl="1"/>
            <a:r>
              <a:rPr lang="en-US" dirty="0" smtClean="0"/>
              <a:t>Flow properties? </a:t>
            </a:r>
          </a:p>
          <a:p>
            <a:pPr marL="284162" lvl="1" indent="0">
              <a:buNone/>
            </a:pPr>
            <a:endParaRPr lang="en-US" sz="1300" dirty="0" smtClean="0"/>
          </a:p>
          <a:p>
            <a:r>
              <a:rPr lang="en-US" dirty="0" smtClean="0"/>
              <a:t>3) Can the liver be modified to prevent, impede, or reverse metastasis?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6400" y="2057400"/>
            <a:ext cx="3657600" cy="2900065"/>
            <a:chOff x="5468573" y="990600"/>
            <a:chExt cx="3657600" cy="2900065"/>
          </a:xfrm>
        </p:grpSpPr>
        <p:pic>
          <p:nvPicPr>
            <p:cNvPr id="4" name="Picture 4" descr="File:Secondary tumor deposits in the liver from a primary cancer of the pancreas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573" y="990600"/>
              <a:ext cx="3657600" cy="247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468573" y="3429000"/>
              <a:ext cx="3657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0" dirty="0" smtClean="0"/>
                <a:t>Source: librepathology.org</a:t>
              </a:r>
              <a:endParaRPr lang="en-US" i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29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processes are needed to study this?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To model tumor cells:</a:t>
            </a:r>
          </a:p>
          <a:p>
            <a:pPr lvl="1"/>
            <a:r>
              <a:rPr lang="en-US" dirty="0" smtClean="0"/>
              <a:t>Proliferation and death characteristics 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Motility</a:t>
            </a:r>
          </a:p>
          <a:p>
            <a:pPr lvl="1"/>
            <a:r>
              <a:rPr lang="en-US" dirty="0" smtClean="0"/>
              <a:t>Mechanics</a:t>
            </a:r>
          </a:p>
          <a:p>
            <a:pPr lvl="1"/>
            <a:r>
              <a:rPr lang="en-US" dirty="0" smtClean="0"/>
              <a:t>Hypotheses: how phenotype varies with microenvironment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To describe the liver parenchyma: </a:t>
            </a:r>
          </a:p>
          <a:p>
            <a:pPr lvl="1"/>
            <a:r>
              <a:rPr lang="en-US" dirty="0"/>
              <a:t>Flow and </a:t>
            </a:r>
            <a:r>
              <a:rPr lang="en-US" dirty="0" err="1"/>
              <a:t>biotransport</a:t>
            </a:r>
            <a:endParaRPr lang="en-US" dirty="0"/>
          </a:p>
          <a:p>
            <a:pPr lvl="1"/>
            <a:r>
              <a:rPr lang="en-US" dirty="0" smtClean="0"/>
              <a:t>Liver geometry</a:t>
            </a:r>
          </a:p>
          <a:p>
            <a:pPr lvl="1"/>
            <a:r>
              <a:rPr lang="en-US" dirty="0" smtClean="0"/>
              <a:t>Mechanics</a:t>
            </a:r>
          </a:p>
          <a:p>
            <a:pPr lvl="1"/>
            <a:r>
              <a:rPr lang="en-US" dirty="0" smtClean="0"/>
              <a:t>Hypotheses: flow disruption and death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Computational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>
                <a:solidFill>
                  <a:schemeClr val="accent1"/>
                </a:solidFill>
              </a:rPr>
              <a:t>BioFVM</a:t>
            </a:r>
            <a:r>
              <a:rPr lang="en-US" dirty="0" smtClean="0">
                <a:solidFill>
                  <a:schemeClr val="accent1"/>
                </a:solidFill>
              </a:rPr>
              <a:t>: Simulating 3-D </a:t>
            </a:r>
            <a:r>
              <a:rPr lang="en-US" dirty="0" err="1" smtClean="0">
                <a:solidFill>
                  <a:schemeClr val="accent1"/>
                </a:solidFill>
              </a:rPr>
              <a:t>Biotransport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spcBef>
                <a:spcPts val="460"/>
              </a:spcBef>
              <a:buNone/>
            </a:pPr>
            <a:r>
              <a:rPr lang="en-US" b="1" u="sng" dirty="0" smtClean="0">
                <a:solidFill>
                  <a:schemeClr val="accent1"/>
                </a:solidFill>
              </a:rPr>
              <a:t>Design goal: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/>
              <a:t>Simulate </a:t>
            </a:r>
            <a:r>
              <a:rPr lang="en-US" dirty="0" smtClean="0"/>
              <a:t>multiple diffusing substrates in </a:t>
            </a:r>
            <a:r>
              <a:rPr lang="en-US" dirty="0"/>
              <a:t>3-D with desktop </a:t>
            </a:r>
            <a:r>
              <a:rPr lang="en-US" dirty="0" smtClean="0"/>
              <a:t>workstations</a:t>
            </a:r>
          </a:p>
          <a:p>
            <a:pPr marL="0" indent="0">
              <a:lnSpc>
                <a:spcPct val="110000"/>
              </a:lnSpc>
              <a:spcBef>
                <a:spcPts val="460"/>
              </a:spcBef>
              <a:buNone/>
            </a:pPr>
            <a:r>
              <a:rPr lang="en-US" b="1" u="sng" dirty="0" smtClean="0">
                <a:solidFill>
                  <a:schemeClr val="accent1"/>
                </a:solidFill>
              </a:rPr>
              <a:t>Typical use:</a:t>
            </a:r>
            <a:r>
              <a:rPr lang="en-US" b="1" dirty="0" smtClean="0"/>
              <a:t> </a:t>
            </a:r>
            <a:r>
              <a:rPr lang="en-US" dirty="0" smtClean="0"/>
              <a:t>pO</a:t>
            </a:r>
            <a:r>
              <a:rPr lang="en-US" baseline="-25000" dirty="0" smtClean="0"/>
              <a:t>2</a:t>
            </a:r>
            <a:r>
              <a:rPr lang="en-US" dirty="0" smtClean="0"/>
              <a:t>, glucose, metabolic waste, signaling factors, and a drug, on 10 mm</a:t>
            </a:r>
            <a:r>
              <a:rPr lang="en-US" baseline="30000" dirty="0" smtClean="0"/>
              <a:t>3</a:t>
            </a:r>
            <a:r>
              <a:rPr lang="en-US" dirty="0" smtClean="0"/>
              <a:t> at 20 µm resolution</a:t>
            </a:r>
            <a:endParaRPr lang="en-US" b="1" dirty="0"/>
          </a:p>
          <a:p>
            <a:pPr marL="0" indent="0">
              <a:lnSpc>
                <a:spcPct val="110000"/>
              </a:lnSpc>
              <a:spcBef>
                <a:spcPts val="460"/>
              </a:spcBef>
              <a:buNone/>
            </a:pPr>
            <a:r>
              <a:rPr lang="en-US" b="1" u="sng" dirty="0">
                <a:solidFill>
                  <a:schemeClr val="accent1"/>
                </a:solidFill>
              </a:rPr>
              <a:t>Features: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110000"/>
              </a:lnSpc>
              <a:spcBef>
                <a:spcPts val="460"/>
              </a:spcBef>
            </a:pPr>
            <a:r>
              <a:rPr lang="en-US" dirty="0" smtClean="0"/>
              <a:t>Cell-based sources/sinks</a:t>
            </a:r>
          </a:p>
          <a:p>
            <a:pPr>
              <a:lnSpc>
                <a:spcPct val="110000"/>
              </a:lnSpc>
              <a:spcBef>
                <a:spcPts val="460"/>
              </a:spcBef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-order accurate (space), 1</a:t>
            </a:r>
            <a:r>
              <a:rPr lang="en-US" baseline="30000" dirty="0" smtClean="0"/>
              <a:t>st</a:t>
            </a:r>
            <a:r>
              <a:rPr lang="en-US" dirty="0" smtClean="0"/>
              <a:t>-order accurate (time), numerically stable 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460"/>
              </a:spcBef>
              <a:buNone/>
            </a:pPr>
            <a:r>
              <a:rPr lang="en-US" b="1" u="sng" dirty="0">
                <a:solidFill>
                  <a:schemeClr val="accent1"/>
                </a:solidFill>
              </a:rPr>
              <a:t>Method:</a:t>
            </a:r>
          </a:p>
          <a:p>
            <a:pPr>
              <a:lnSpc>
                <a:spcPct val="110000"/>
              </a:lnSpc>
              <a:spcBef>
                <a:spcPts val="460"/>
              </a:spcBef>
            </a:pPr>
            <a:r>
              <a:rPr lang="en-US" dirty="0" smtClean="0"/>
              <a:t>Operator splitting, LOD, customized Thomas solvers, etc.</a:t>
            </a:r>
          </a:p>
          <a:p>
            <a:pPr>
              <a:lnSpc>
                <a:spcPct val="110000"/>
              </a:lnSpc>
              <a:spcBef>
                <a:spcPts val="460"/>
              </a:spcBef>
            </a:pPr>
            <a:r>
              <a:rPr lang="en-US" dirty="0" smtClean="0"/>
              <a:t>Standard </a:t>
            </a:r>
            <a:r>
              <a:rPr lang="en-US" dirty="0"/>
              <a:t>C++11, cross-platform</a:t>
            </a:r>
          </a:p>
          <a:p>
            <a:pPr>
              <a:lnSpc>
                <a:spcPct val="110000"/>
              </a:lnSpc>
              <a:spcBef>
                <a:spcPts val="460"/>
              </a:spcBef>
            </a:pPr>
            <a:r>
              <a:rPr lang="en-US" dirty="0" err="1"/>
              <a:t>OpenMP</a:t>
            </a:r>
            <a:r>
              <a:rPr lang="en-US" dirty="0"/>
              <a:t> parallelization</a:t>
            </a:r>
          </a:p>
          <a:p>
            <a:pPr>
              <a:lnSpc>
                <a:spcPct val="110000"/>
              </a:lnSpc>
              <a:spcBef>
                <a:spcPts val="460"/>
              </a:spcBef>
            </a:pPr>
            <a:r>
              <a:rPr lang="en-US" dirty="0"/>
              <a:t>O(</a:t>
            </a:r>
            <a:r>
              <a:rPr lang="en-US" i="1" dirty="0"/>
              <a:t>n</a:t>
            </a:r>
            <a:r>
              <a:rPr lang="en-US" dirty="0"/>
              <a:t>) cost </a:t>
            </a:r>
            <a:r>
              <a:rPr lang="en-US" dirty="0" smtClean="0"/>
              <a:t>scaling in # substrates, # voxels</a:t>
            </a:r>
          </a:p>
          <a:p>
            <a:pPr>
              <a:lnSpc>
                <a:spcPct val="110000"/>
              </a:lnSpc>
              <a:spcBef>
                <a:spcPts val="460"/>
              </a:spcBef>
            </a:pPr>
            <a:r>
              <a:rPr lang="en-US" dirty="0" smtClean="0"/>
              <a:t>Simulating 5-10 substrates on 106 voxels </a:t>
            </a:r>
            <a:endParaRPr lang="en-US" dirty="0"/>
          </a:p>
          <a:p>
            <a:pPr marL="0" indent="0">
              <a:lnSpc>
                <a:spcPct val="110000"/>
              </a:lnSpc>
              <a:spcBef>
                <a:spcPts val="460"/>
              </a:spcBef>
              <a:buNone/>
            </a:pPr>
            <a:r>
              <a:rPr lang="en-US" b="1" u="sng" dirty="0">
                <a:solidFill>
                  <a:schemeClr val="accent1"/>
                </a:solidFill>
              </a:rPr>
              <a:t>Reference: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Ghaffarizadeh et al., </a:t>
            </a:r>
            <a:r>
              <a:rPr lang="en-US" i="1" dirty="0" smtClean="0"/>
              <a:t>Bioinformatics</a:t>
            </a:r>
            <a:r>
              <a:rPr lang="en-US" dirty="0" smtClean="0"/>
              <a:t> (2016)</a:t>
            </a:r>
            <a:endParaRPr lang="en-US" dirty="0"/>
          </a:p>
        </p:txBody>
      </p:sp>
      <p:pic>
        <p:nvPicPr>
          <p:cNvPr id="4" name="Picture 3" descr="C:\Users\Farzin\Desktop\Figure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0" y="838200"/>
            <a:ext cx="2743200" cy="276398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446067" y="3743325"/>
            <a:ext cx="3164533" cy="2468871"/>
            <a:chOff x="5446067" y="3743325"/>
            <a:chExt cx="3164533" cy="2468871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5867400" y="3743325"/>
              <a:ext cx="2743200" cy="2135572"/>
              <a:chOff x="5684480" y="3573645"/>
              <a:chExt cx="3414192" cy="2657936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909"/>
              <a:stretch/>
            </p:blipFill>
            <p:spPr bwMode="auto">
              <a:xfrm>
                <a:off x="5684480" y="3573645"/>
                <a:ext cx="3414192" cy="2657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176997" y="4987798"/>
                <a:ext cx="1746023" cy="914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b="1" dirty="0" smtClean="0">
                    <a:solidFill>
                      <a:schemeClr val="accent1"/>
                    </a:solidFill>
                  </a:rPr>
                  <a:t>1,000,000 voxels</a:t>
                </a:r>
              </a:p>
              <a:p>
                <a:pPr algn="r"/>
                <a:r>
                  <a:rPr lang="en-US" sz="1200" b="1" dirty="0">
                    <a:solidFill>
                      <a:schemeClr val="accent1"/>
                    </a:solidFill>
                    <a:sym typeface="Symbol"/>
                  </a:rPr>
                  <a:t></a:t>
                </a:r>
                <a:r>
                  <a:rPr lang="en-US" sz="1200" b="1" i="1" dirty="0">
                    <a:solidFill>
                      <a:schemeClr val="accent1"/>
                    </a:solidFill>
                    <a:sym typeface="Symbol"/>
                  </a:rPr>
                  <a:t>x</a:t>
                </a:r>
                <a:r>
                  <a:rPr lang="en-US" sz="1200" b="1" dirty="0">
                    <a:solidFill>
                      <a:schemeClr val="accent1"/>
                    </a:solidFill>
                    <a:sym typeface="Symbol"/>
                  </a:rPr>
                  <a:t> = 10 </a:t>
                </a:r>
                <a:r>
                  <a:rPr lang="el-GR" sz="1200" b="1" dirty="0">
                    <a:solidFill>
                      <a:schemeClr val="accent1"/>
                    </a:solidFill>
                    <a:sym typeface="Symbol"/>
                  </a:rPr>
                  <a:t>μ</a:t>
                </a:r>
                <a:r>
                  <a:rPr lang="en-US" sz="1200" b="1" dirty="0">
                    <a:solidFill>
                      <a:schemeClr val="accent1"/>
                    </a:solidFill>
                    <a:sym typeface="Symbol"/>
                  </a:rPr>
                  <a:t>m </a:t>
                </a:r>
                <a:endParaRPr lang="en-US" sz="1200" b="1" dirty="0" smtClean="0">
                  <a:solidFill>
                    <a:schemeClr val="accent1"/>
                  </a:solidFill>
                  <a:sym typeface="Symbol"/>
                </a:endParaRPr>
              </a:p>
              <a:p>
                <a:pPr algn="r"/>
                <a:r>
                  <a:rPr lang="en-US" sz="1200" b="1" dirty="0" smtClean="0">
                    <a:solidFill>
                      <a:schemeClr val="accent1"/>
                    </a:solidFill>
                    <a:sym typeface="Symbol"/>
                  </a:rPr>
                  <a:t></a:t>
                </a:r>
                <a:r>
                  <a:rPr lang="en-US" sz="1200" b="1" i="1" dirty="0" smtClean="0">
                    <a:solidFill>
                      <a:schemeClr val="accent1"/>
                    </a:solidFill>
                  </a:rPr>
                  <a:t>t</a:t>
                </a:r>
                <a:r>
                  <a:rPr lang="en-US" sz="1200" b="1" dirty="0" smtClean="0">
                    <a:solidFill>
                      <a:schemeClr val="accent1"/>
                    </a:solidFill>
                  </a:rPr>
                  <a:t> = 0.01 min</a:t>
                </a:r>
              </a:p>
              <a:p>
                <a:pPr algn="r"/>
                <a:r>
                  <a:rPr lang="en-US" sz="1200" b="1" dirty="0" smtClean="0">
                    <a:solidFill>
                      <a:schemeClr val="accent1"/>
                    </a:solidFill>
                  </a:rPr>
                  <a:t>Simulate 2 minutes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134100" y="5750531"/>
              <a:ext cx="220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# of substrates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4533900" y="4655494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Simulation time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55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" y="0"/>
            <a:ext cx="9144000" cy="914400"/>
          </a:xfrm>
        </p:spPr>
        <p:txBody>
          <a:bodyPr/>
          <a:lstStyle/>
          <a:p>
            <a:r>
              <a:rPr lang="en-US" i="1" dirty="0" err="1" smtClean="0"/>
              <a:t>PhysiCell</a:t>
            </a:r>
            <a:r>
              <a:rPr lang="en-US" dirty="0" smtClean="0"/>
              <a:t>: A Multicellular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u="sng" dirty="0" smtClean="0">
                <a:solidFill>
                  <a:schemeClr val="accent1"/>
                </a:solidFill>
              </a:rPr>
              <a:t>Design goal:</a:t>
            </a:r>
            <a:r>
              <a:rPr lang="en-US" dirty="0" smtClean="0"/>
              <a:t> Simulate 10</a:t>
            </a:r>
            <a:r>
              <a:rPr lang="en-US" baseline="30000" dirty="0" smtClean="0"/>
              <a:t>6</a:t>
            </a:r>
            <a:r>
              <a:rPr lang="en-US" dirty="0" smtClean="0"/>
              <a:t> or more cells in 3D with desktop workstations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u="sng" dirty="0" smtClean="0">
                <a:solidFill>
                  <a:schemeClr val="accent1"/>
                </a:solidFill>
              </a:rPr>
              <a:t>Features:</a:t>
            </a:r>
            <a:r>
              <a:rPr lang="en-US" dirty="0" smtClean="0"/>
              <a:t> 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Off-lattice cell positions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Mechanics-based cell movement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Fluid &amp; solid sub-volumes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Microenvironment-dependent phenotype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Cell cycling, apoptosis, necrosis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Can dynamically attach custom functions on a cell-by-cell basis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u="sng" dirty="0" smtClean="0">
                <a:solidFill>
                  <a:schemeClr val="accent1"/>
                </a:solidFill>
              </a:rPr>
              <a:t>Method:</a:t>
            </a:r>
          </a:p>
          <a:p>
            <a:pPr>
              <a:lnSpc>
                <a:spcPct val="110000"/>
              </a:lnSpc>
            </a:pPr>
            <a:r>
              <a:rPr lang="en-US" dirty="0"/>
              <a:t>Standard C++11, cross-platform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OpenMP</a:t>
            </a:r>
            <a:r>
              <a:rPr lang="en-US" dirty="0" smtClean="0"/>
              <a:t> parallelization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dirty="0" smtClean="0"/>
              <a:t>) cost scaling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u="sng" dirty="0" smtClean="0">
                <a:solidFill>
                  <a:schemeClr val="accent1"/>
                </a:solidFill>
              </a:rPr>
              <a:t>Reference:</a:t>
            </a:r>
            <a:r>
              <a:rPr lang="en-US" dirty="0" smtClean="0"/>
              <a:t> Ghaffarizadeh et al., </a:t>
            </a:r>
            <a:r>
              <a:rPr lang="en-US" i="1" dirty="0" err="1" smtClean="0"/>
              <a:t>PLoS</a:t>
            </a:r>
            <a:r>
              <a:rPr lang="en-US" i="1" dirty="0" smtClean="0"/>
              <a:t> </a:t>
            </a:r>
            <a:r>
              <a:rPr lang="en-US" i="1" dirty="0" err="1" smtClean="0"/>
              <a:t>Comput</a:t>
            </a:r>
            <a:r>
              <a:rPr lang="en-US" i="1" dirty="0" smtClean="0"/>
              <a:t>. Biol. </a:t>
            </a:r>
            <a:r>
              <a:rPr lang="en-US" dirty="0" smtClean="0"/>
              <a:t>(2017, in revision)</a:t>
            </a:r>
            <a:endParaRPr lang="en-US" dirty="0"/>
          </a:p>
        </p:txBody>
      </p:sp>
      <p:pic>
        <p:nvPicPr>
          <p:cNvPr id="5" name="3-D PhysiCell simulation of a hanging drop spheroid - stochastic necrosis mode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8621"/>
          <a:stretch/>
        </p:blipFill>
        <p:spPr>
          <a:xfrm>
            <a:off x="4663440" y="914400"/>
            <a:ext cx="4389120" cy="3602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rendered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20328" b="32627"/>
          <a:stretch/>
        </p:blipFill>
        <p:spPr>
          <a:xfrm>
            <a:off x="4663440" y="4572000"/>
            <a:ext cx="4389120" cy="1548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15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5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style - rev. Feb 25, 2017">
  <a:themeElements>
    <a:clrScheme name="Blank Presentation 1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7D110C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7D110C"/>
      </a:hlink>
      <a:folHlink>
        <a:srgbClr val="6D6E7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llison - Macklin lab (rev 4 - July 9, 2016)">
  <a:themeElements>
    <a:clrScheme name="LJE USC">
      <a:dk1>
        <a:sysClr val="windowText" lastClr="000000"/>
      </a:dk1>
      <a:lt1>
        <a:srgbClr val="FFFFFF"/>
      </a:lt1>
      <a:dk2>
        <a:srgbClr val="990000"/>
      </a:dk2>
      <a:lt2>
        <a:srgbClr val="BFBFBF"/>
      </a:lt2>
      <a:accent1>
        <a:srgbClr val="FFCC26"/>
      </a:accent1>
      <a:accent2>
        <a:srgbClr val="7F7F7F"/>
      </a:accent2>
      <a:accent3>
        <a:srgbClr val="E36C09"/>
      </a:accent3>
      <a:accent4>
        <a:srgbClr val="C4BD97"/>
      </a:accent4>
      <a:accent5>
        <a:srgbClr val="4BACC6"/>
      </a:accent5>
      <a:accent6>
        <a:srgbClr val="F79646"/>
      </a:accent6>
      <a:hlink>
        <a:srgbClr val="00B0F0"/>
      </a:hlink>
      <a:folHlink>
        <a:srgbClr val="FFCC26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Ellison - Macklin lab (rev 4 - July 9, 2016)">
  <a:themeElements>
    <a:clrScheme name="LJE USC">
      <a:dk1>
        <a:sysClr val="windowText" lastClr="000000"/>
      </a:dk1>
      <a:lt1>
        <a:srgbClr val="FFFFFF"/>
      </a:lt1>
      <a:dk2>
        <a:srgbClr val="990000"/>
      </a:dk2>
      <a:lt2>
        <a:srgbClr val="BFBFBF"/>
      </a:lt2>
      <a:accent1>
        <a:srgbClr val="FFCC26"/>
      </a:accent1>
      <a:accent2>
        <a:srgbClr val="7F7F7F"/>
      </a:accent2>
      <a:accent3>
        <a:srgbClr val="E36C09"/>
      </a:accent3>
      <a:accent4>
        <a:srgbClr val="C4BD97"/>
      </a:accent4>
      <a:accent5>
        <a:srgbClr val="4BACC6"/>
      </a:accent5>
      <a:accent6>
        <a:srgbClr val="F79646"/>
      </a:accent6>
      <a:hlink>
        <a:srgbClr val="00B0F0"/>
      </a:hlink>
      <a:folHlink>
        <a:srgbClr val="FFCC26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Ellison - Macklin lab (rev 4 - July 9, 2016)">
  <a:themeElements>
    <a:clrScheme name="LJE USC">
      <a:dk1>
        <a:sysClr val="windowText" lastClr="000000"/>
      </a:dk1>
      <a:lt1>
        <a:srgbClr val="FFFFFF"/>
      </a:lt1>
      <a:dk2>
        <a:srgbClr val="990000"/>
      </a:dk2>
      <a:lt2>
        <a:srgbClr val="BFBFBF"/>
      </a:lt2>
      <a:accent1>
        <a:srgbClr val="FFCC26"/>
      </a:accent1>
      <a:accent2>
        <a:srgbClr val="7F7F7F"/>
      </a:accent2>
      <a:accent3>
        <a:srgbClr val="E36C09"/>
      </a:accent3>
      <a:accent4>
        <a:srgbClr val="C4BD97"/>
      </a:accent4>
      <a:accent5>
        <a:srgbClr val="4BACC6"/>
      </a:accent5>
      <a:accent6>
        <a:srgbClr val="F79646"/>
      </a:accent6>
      <a:hlink>
        <a:srgbClr val="00B0F0"/>
      </a:hlink>
      <a:folHlink>
        <a:srgbClr val="FFCC26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Macklin MathCancer rev Feb 2014">
  <a:themeElements>
    <a:clrScheme name="Custom 1">
      <a:dk1>
        <a:srgbClr val="990000"/>
      </a:dk1>
      <a:lt1>
        <a:sysClr val="window" lastClr="FFFFFF"/>
      </a:lt1>
      <a:dk2>
        <a:srgbClr val="000000"/>
      </a:dk2>
      <a:lt2>
        <a:srgbClr val="E3DED1"/>
      </a:lt2>
      <a:accent1>
        <a:srgbClr val="FFCC00"/>
      </a:accent1>
      <a:accent2>
        <a:srgbClr val="991B1E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323232"/>
      </a:hlink>
      <a:folHlink>
        <a:srgbClr val="32323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>
          <a:solidFill>
            <a:schemeClr val="tx2"/>
          </a:solidFill>
          <a:headEnd type="none" w="med" len="med"/>
          <a:tailEnd type="triangle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Ellison - Macklin lab (rev 4 - July 9, 2016)">
  <a:themeElements>
    <a:clrScheme name="LJE USC">
      <a:dk1>
        <a:sysClr val="windowText" lastClr="000000"/>
      </a:dk1>
      <a:lt1>
        <a:srgbClr val="FFFFFF"/>
      </a:lt1>
      <a:dk2>
        <a:srgbClr val="990000"/>
      </a:dk2>
      <a:lt2>
        <a:srgbClr val="BFBFBF"/>
      </a:lt2>
      <a:accent1>
        <a:srgbClr val="FFCC26"/>
      </a:accent1>
      <a:accent2>
        <a:srgbClr val="7F7F7F"/>
      </a:accent2>
      <a:accent3>
        <a:srgbClr val="E36C09"/>
      </a:accent3>
      <a:accent4>
        <a:srgbClr val="C4BD97"/>
      </a:accent4>
      <a:accent5>
        <a:srgbClr val="4BACC6"/>
      </a:accent5>
      <a:accent6>
        <a:srgbClr val="F79646"/>
      </a:accent6>
      <a:hlink>
        <a:srgbClr val="00B0F0"/>
      </a:hlink>
      <a:folHlink>
        <a:srgbClr val="FFCC26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Macklin MathCancer rev Feb 2016">
  <a:themeElements>
    <a:clrScheme name="Custom 1">
      <a:dk1>
        <a:srgbClr val="990000"/>
      </a:dk1>
      <a:lt1>
        <a:sysClr val="window" lastClr="FFFFFF"/>
      </a:lt1>
      <a:dk2>
        <a:srgbClr val="000000"/>
      </a:dk2>
      <a:lt2>
        <a:srgbClr val="E3DED1"/>
      </a:lt2>
      <a:accent1>
        <a:srgbClr val="FFCC00"/>
      </a:accent1>
      <a:accent2>
        <a:srgbClr val="991B1E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323232"/>
      </a:hlink>
      <a:folHlink>
        <a:srgbClr val="32323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>
          <a:solidFill>
            <a:schemeClr val="tx2"/>
          </a:solidFill>
          <a:headEnd type="none" w="med" len="med"/>
          <a:tailEnd type="triangle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Macklin MathCancer rev Feb 2016">
  <a:themeElements>
    <a:clrScheme name="Custom 1">
      <a:dk1>
        <a:srgbClr val="990000"/>
      </a:dk1>
      <a:lt1>
        <a:sysClr val="window" lastClr="FFFFFF"/>
      </a:lt1>
      <a:dk2>
        <a:srgbClr val="000000"/>
      </a:dk2>
      <a:lt2>
        <a:srgbClr val="E3DED1"/>
      </a:lt2>
      <a:accent1>
        <a:srgbClr val="FFCC00"/>
      </a:accent1>
      <a:accent2>
        <a:srgbClr val="991B1E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323232"/>
      </a:hlink>
      <a:folHlink>
        <a:srgbClr val="32323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>
          <a:solidFill>
            <a:schemeClr val="tx2"/>
          </a:solidFill>
          <a:headEnd type="none" w="med" len="med"/>
          <a:tailEnd type="triangle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14566</TotalTime>
  <Words>1355</Words>
  <Application>Microsoft Office PowerPoint</Application>
  <PresentationFormat>On-screen Show (4:3)</PresentationFormat>
  <Paragraphs>274</Paragraphs>
  <Slides>29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ＭＳ Ｐゴシック</vt:lpstr>
      <vt:lpstr>ＭＳ Ｐゴシック</vt:lpstr>
      <vt:lpstr>Adobe Caslon Pro</vt:lpstr>
      <vt:lpstr>Arial</vt:lpstr>
      <vt:lpstr>Calibri</vt:lpstr>
      <vt:lpstr>Cambria Math</vt:lpstr>
      <vt:lpstr>Frutiger 55 Roman</vt:lpstr>
      <vt:lpstr>Palatino Linotype</vt:lpstr>
      <vt:lpstr>Symbol</vt:lpstr>
      <vt:lpstr>Wingdings</vt:lpstr>
      <vt:lpstr>Master style - rev. Feb 25, 2017</vt:lpstr>
      <vt:lpstr>Ellison - Macklin lab (rev 4 - July 9, 2016)</vt:lpstr>
      <vt:lpstr>1_Ellison - Macklin lab (rev 4 - July 9, 2016)</vt:lpstr>
      <vt:lpstr>2_Ellison - Macklin lab (rev 4 - July 9, 2016)</vt:lpstr>
      <vt:lpstr>Macklin MathCancer rev Feb 2014</vt:lpstr>
      <vt:lpstr>3_Ellison - Macklin lab (rev 4 - July 9, 2016)</vt:lpstr>
      <vt:lpstr>Macklin MathCancer rev Feb 2016</vt:lpstr>
      <vt:lpstr>1_Macklin MathCancer rev Feb 2016</vt:lpstr>
      <vt:lpstr>PowerPoint Presentation</vt:lpstr>
      <vt:lpstr>Schedule</vt:lpstr>
      <vt:lpstr>PowerPoint Presentation</vt:lpstr>
      <vt:lpstr>Scientific Motivation</vt:lpstr>
      <vt:lpstr>What processes are needed to study this?</vt:lpstr>
      <vt:lpstr>PowerPoint Presentation</vt:lpstr>
      <vt:lpstr>BioFVM: Simulating 3-D Biotransport</vt:lpstr>
      <vt:lpstr>PhysiCell: A Multicellular Simulator</vt:lpstr>
      <vt:lpstr>PowerPoint Presentation</vt:lpstr>
      <vt:lpstr>A reverse multiscale approach</vt:lpstr>
      <vt:lpstr>PowerPoint Presentation</vt:lpstr>
      <vt:lpstr>Overall approach</vt:lpstr>
      <vt:lpstr>Fluid flow and biotransport</vt:lpstr>
      <vt:lpstr>Radial approximation in lobules</vt:lpstr>
      <vt:lpstr>Creating a digital liver geometry … </vt:lpstr>
      <vt:lpstr>Approximation in larger liver tissues</vt:lpstr>
      <vt:lpstr>Parenchyma ECM mechanics</vt:lpstr>
      <vt:lpstr>Parenchyma death hypothesis</vt:lpstr>
      <vt:lpstr>Hypotheses for flow disruption</vt:lpstr>
      <vt:lpstr>PowerPoint Presentation</vt:lpstr>
      <vt:lpstr>Simple model:</vt:lpstr>
      <vt:lpstr>PowerPoint Presentation</vt:lpstr>
      <vt:lpstr>A small simulation</vt:lpstr>
      <vt:lpstr>1 cm2 liver! (~300 lobules)</vt:lpstr>
      <vt:lpstr>A 1 cm2 liver! (~300 lobules)</vt:lpstr>
      <vt:lpstr>Higher seeding rate in 1 cm2</vt:lpstr>
      <vt:lpstr>Future steps</vt:lpstr>
      <vt:lpstr>Open Source</vt:lpstr>
      <vt:lpstr>Thank you</vt:lpstr>
    </vt:vector>
  </TitlesOfParts>
  <Company>Indiana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Information Technology and The Indiana University School of Informatics</dc:title>
  <dc:creator>Neal Moore</dc:creator>
  <cp:keywords/>
  <cp:lastModifiedBy>Paul Macklin</cp:lastModifiedBy>
  <cp:revision>788</cp:revision>
  <cp:lastPrinted>2017-07-16T16:49:24Z</cp:lastPrinted>
  <dcterms:created xsi:type="dcterms:W3CDTF">2011-04-26T20:44:01Z</dcterms:created>
  <dcterms:modified xsi:type="dcterms:W3CDTF">2017-07-17T15:40:28Z</dcterms:modified>
</cp:coreProperties>
</file>